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notesMasterIdLst>
    <p:notesMasterId r:id="rId53"/>
  </p:notesMasterIdLst>
  <p:sldIdLst>
    <p:sldId id="372" r:id="rId4"/>
    <p:sldId id="599" r:id="rId5"/>
    <p:sldId id="600" r:id="rId6"/>
    <p:sldId id="601" r:id="rId7"/>
    <p:sldId id="634" r:id="rId8"/>
    <p:sldId id="635" r:id="rId9"/>
    <p:sldId id="637" r:id="rId10"/>
    <p:sldId id="638" r:id="rId11"/>
    <p:sldId id="639" r:id="rId12"/>
    <p:sldId id="636" r:id="rId13"/>
    <p:sldId id="640" r:id="rId14"/>
    <p:sldId id="602" r:id="rId15"/>
    <p:sldId id="604" r:id="rId16"/>
    <p:sldId id="603" r:id="rId17"/>
    <p:sldId id="609" r:id="rId18"/>
    <p:sldId id="605" r:id="rId19"/>
    <p:sldId id="610" r:id="rId20"/>
    <p:sldId id="611" r:id="rId21"/>
    <p:sldId id="612" r:id="rId22"/>
    <p:sldId id="584" r:id="rId23"/>
    <p:sldId id="590" r:id="rId24"/>
    <p:sldId id="587" r:id="rId25"/>
    <p:sldId id="617" r:id="rId26"/>
    <p:sldId id="618" r:id="rId27"/>
    <p:sldId id="570" r:id="rId28"/>
    <p:sldId id="572" r:id="rId29"/>
    <p:sldId id="469" r:id="rId30"/>
    <p:sldId id="470" r:id="rId31"/>
    <p:sldId id="633" r:id="rId32"/>
    <p:sldId id="471" r:id="rId33"/>
    <p:sldId id="598" r:id="rId34"/>
    <p:sldId id="573" r:id="rId35"/>
    <p:sldId id="574" r:id="rId36"/>
    <p:sldId id="455" r:id="rId37"/>
    <p:sldId id="456" r:id="rId38"/>
    <p:sldId id="444" r:id="rId39"/>
    <p:sldId id="627" r:id="rId40"/>
    <p:sldId id="575" r:id="rId41"/>
    <p:sldId id="577" r:id="rId42"/>
    <p:sldId id="484" r:id="rId43"/>
    <p:sldId id="485" r:id="rId44"/>
    <p:sldId id="482" r:id="rId45"/>
    <p:sldId id="483" r:id="rId46"/>
    <p:sldId id="592" r:id="rId47"/>
    <p:sldId id="596" r:id="rId48"/>
    <p:sldId id="628" r:id="rId49"/>
    <p:sldId id="629" r:id="rId50"/>
    <p:sldId id="630" r:id="rId51"/>
    <p:sldId id="359" r:id="rId52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4D09953-9001-4BF9-9107-EE60B1069B9F}">
          <p14:sldIdLst>
            <p14:sldId id="372"/>
            <p14:sldId id="599"/>
            <p14:sldId id="600"/>
            <p14:sldId id="601"/>
            <p14:sldId id="634"/>
            <p14:sldId id="635"/>
            <p14:sldId id="637"/>
            <p14:sldId id="638"/>
            <p14:sldId id="639"/>
            <p14:sldId id="636"/>
            <p14:sldId id="640"/>
            <p14:sldId id="602"/>
            <p14:sldId id="604"/>
            <p14:sldId id="603"/>
            <p14:sldId id="609"/>
            <p14:sldId id="605"/>
            <p14:sldId id="610"/>
            <p14:sldId id="611"/>
            <p14:sldId id="612"/>
            <p14:sldId id="584"/>
            <p14:sldId id="590"/>
            <p14:sldId id="587"/>
            <p14:sldId id="617"/>
            <p14:sldId id="618"/>
            <p14:sldId id="570"/>
            <p14:sldId id="572"/>
            <p14:sldId id="469"/>
            <p14:sldId id="470"/>
            <p14:sldId id="633"/>
            <p14:sldId id="471"/>
            <p14:sldId id="598"/>
            <p14:sldId id="573"/>
            <p14:sldId id="574"/>
            <p14:sldId id="455"/>
            <p14:sldId id="456"/>
            <p14:sldId id="444"/>
            <p14:sldId id="627"/>
            <p14:sldId id="575"/>
            <p14:sldId id="577"/>
            <p14:sldId id="484"/>
            <p14:sldId id="485"/>
            <p14:sldId id="482"/>
            <p14:sldId id="483"/>
            <p14:sldId id="592"/>
            <p14:sldId id="596"/>
            <p14:sldId id="628"/>
            <p14:sldId id="629"/>
            <p14:sldId id="630"/>
            <p14:sldId id="359"/>
          </p14:sldIdLst>
        </p14:section>
        <p14:section name="Başlıksız Bölüm" id="{4A58FFBD-E3AE-4EE7-866E-58B6500B90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FFFFCC"/>
    <a:srgbClr val="FFEFF7"/>
    <a:srgbClr val="FFF5EB"/>
    <a:srgbClr val="FFCC99"/>
    <a:srgbClr val="6600FF"/>
    <a:srgbClr val="A50021"/>
    <a:srgbClr val="FFFF00"/>
    <a:srgbClr val="D4D3DD"/>
    <a:srgbClr val="B4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3943" autoAdjust="0"/>
  </p:normalViewPr>
  <p:slideViewPr>
    <p:cSldViewPr>
      <p:cViewPr varScale="1">
        <p:scale>
          <a:sx n="109" d="100"/>
          <a:sy n="109" d="100"/>
        </p:scale>
        <p:origin x="17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2726"/>
    </p:cViewPr>
  </p:sorter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fld id="{CCFB13D3-CEE0-4E0E-A237-F509818E2A5E}" type="CATEGORYNAME">
                      <a:rPr lang="en-US"/>
                      <a:pPr/>
                      <a:t>[KATEGORİ ADI]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C9-4867-B0F0-35A33EB15FA4}"/>
                </c:ext>
              </c:extLst>
            </c:dLbl>
            <c:dLbl>
              <c:idx val="1"/>
              <c:layout>
                <c:manualLayout>
                  <c:x val="-0.20433338681916857"/>
                  <c:y val="-8.84704724409450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İLKOKUL
</a:t>
                    </a:r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E0-4B21-8347-B74B5F44700E}"/>
                </c:ext>
              </c:extLst>
            </c:dLbl>
            <c:dLbl>
              <c:idx val="2"/>
              <c:layout>
                <c:manualLayout>
                  <c:x val="0.14956284731841671"/>
                  <c:y val="-0.31954502952755931"/>
                </c:manualLayout>
              </c:layout>
              <c:tx>
                <c:rich>
                  <a:bodyPr/>
                  <a:lstStyle/>
                  <a:p>
                    <a:fld id="{CCD355DF-74C6-4010-927B-82B3E9D85269}" type="CATEGORYNAME">
                      <a:rPr lang="en-US" dirty="0"/>
                      <a:pPr/>
                      <a:t>[KATEGORİ ADI]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E0-4B21-8347-B74B5F44700E}"/>
                </c:ext>
              </c:extLst>
            </c:dLbl>
            <c:dLbl>
              <c:idx val="3"/>
              <c:layout>
                <c:manualLayout>
                  <c:x val="1.1054644555288267E-2"/>
                  <c:y val="-9.45063976377955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İMAM HATİP ORTAOKULU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E0-4B21-8347-B74B5F44700E}"/>
                </c:ext>
              </c:extLst>
            </c:dLbl>
            <c:dLbl>
              <c:idx val="4"/>
              <c:layout>
                <c:manualLayout>
                  <c:x val="1.1562655521555869E-3"/>
                  <c:y val="-9.470816929133872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KOÜ MÜZİK VE BALE ORTAOKULU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E0-4B21-8347-B74B5F44700E}"/>
                </c:ext>
              </c:extLst>
            </c:dLbl>
            <c:dLbl>
              <c:idx val="5"/>
              <c:layout>
                <c:manualLayout>
                  <c:x val="0.21127857992601387"/>
                  <c:y val="8.69055118110236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AKADEMİK LİSE
</a:t>
                    </a:r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8E0-4B21-8347-B74B5F44700E}"/>
                </c:ext>
              </c:extLst>
            </c:dLbl>
            <c:dLbl>
              <c:idx val="6"/>
              <c:layout>
                <c:manualLayout>
                  <c:x val="-0.16199516997840138"/>
                  <c:y val="2.343749999999999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MESLEK LİSESİ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E0-4B21-8347-B74B5F44700E}"/>
                </c:ext>
              </c:extLst>
            </c:dLbl>
            <c:dLbl>
              <c:idx val="7"/>
              <c:layout>
                <c:manualLayout>
                  <c:x val="-3.1232332437863615E-2"/>
                  <c:y val="1.562500000000003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İMAM HATİP LİSESİ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8E0-4B21-8347-B74B5F44700E}"/>
                </c:ext>
              </c:extLst>
            </c:dLbl>
            <c:dLbl>
              <c:idx val="8"/>
              <c:layout>
                <c:manualLayout>
                  <c:x val="0.41673281882467439"/>
                  <c:y val="7.031250000000025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E0-4B21-8347-B74B5F447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Sayfa1!$A$2:$A$10</c:f>
              <c:strCache>
                <c:ptCount val="9"/>
                <c:pt idx="0">
                  <c:v>ANAOKULU</c:v>
                </c:pt>
                <c:pt idx="1">
                  <c:v>İLKOKUL</c:v>
                </c:pt>
                <c:pt idx="2">
                  <c:v>ORTAOKUL</c:v>
                </c:pt>
                <c:pt idx="3">
                  <c:v>İMAM HATİP ORTAOKULU</c:v>
                </c:pt>
                <c:pt idx="4">
                  <c:v>KOÜ MÜZİK VE BALE ORTAOKULU</c:v>
                </c:pt>
                <c:pt idx="5">
                  <c:v>AKADEMİK LİSE</c:v>
                </c:pt>
                <c:pt idx="6">
                  <c:v>MESLEK LİSESİ</c:v>
                </c:pt>
                <c:pt idx="7">
                  <c:v>İMAM HATİP LİSESİ</c:v>
                </c:pt>
                <c:pt idx="8">
                  <c:v>KOÜ MÜZİK VE SAHNE SANATLARI LİSESİ</c:v>
                </c:pt>
              </c:strCache>
            </c:strRef>
          </c:cat>
          <c:val>
            <c:numRef>
              <c:f>Sayfa1!$B$2:$B$10</c:f>
              <c:numCache>
                <c:formatCode>General</c:formatCode>
                <c:ptCount val="9"/>
                <c:pt idx="0">
                  <c:v>14</c:v>
                </c:pt>
                <c:pt idx="1">
                  <c:v>32</c:v>
                </c:pt>
                <c:pt idx="2">
                  <c:v>32</c:v>
                </c:pt>
                <c:pt idx="3">
                  <c:v>3</c:v>
                </c:pt>
                <c:pt idx="4">
                  <c:v>1</c:v>
                </c:pt>
                <c:pt idx="5">
                  <c:v>16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E0-4B21-8347-B74B5F4470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ÖZEL YURTLAR DOLULUK </a:t>
            </a:r>
            <a:r>
              <a:rPr lang="tr-TR" sz="1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ORANI</a:t>
            </a:r>
          </a:p>
        </c:rich>
      </c:tx>
      <c:layout>
        <c:manualLayout>
          <c:xMode val="edge"/>
          <c:yMode val="edge"/>
          <c:x val="0.21214036793108126"/>
          <c:y val="1.521462808620345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590853221882127"/>
          <c:y val="3.9801392504386919E-2"/>
          <c:w val="0.59719587020552323"/>
          <c:h val="0.8946605762796547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DOLU</c:v>
                </c:pt>
              </c:strCache>
            </c:strRef>
          </c:tx>
          <c:spPr>
            <a:solidFill>
              <a:srgbClr val="4A9B82"/>
            </a:soli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A9B82">
                  <a:alpha val="91000"/>
                </a:srgbClr>
              </a:solidFill>
              <a:ln>
                <a:noFill/>
              </a:ln>
              <a:effectLst>
                <a:outerShdw blurRad="76200" dist="38100" dir="3600000" algn="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harsh" dir="tl">
                  <a:rot lat="0" lon="0" rev="9000000"/>
                </a:lightRig>
              </a:scene3d>
              <a:sp3d prstMaterial="flat">
                <a:bevelT w="38100" h="50800" prst="softRound"/>
                <a:contourClr>
                  <a:scrgbClr r="0" g="0" b="0">
                    <a:tint val="5"/>
                    <a:satMod val="1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FC8-45BE-8033-022A635EC96D}"/>
              </c:ext>
            </c:extLst>
          </c:dPt>
          <c:dLbls>
            <c:dLbl>
              <c:idx val="0"/>
              <c:layout>
                <c:manualLayout>
                  <c:x val="0.23688588784182588"/>
                  <c:y val="-0.102822133809659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800" b="1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C8-45BE-8033-022A635EC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BAŞİSKELE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9-42FC-87B3-460E05190CF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BOŞ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4000"/>
                    <a:satMod val="105000"/>
                  </a:schemeClr>
                </a:gs>
                <a:gs pos="47500">
                  <a:schemeClr val="accent2">
                    <a:shade val="88000"/>
                    <a:satMod val="105000"/>
                  </a:schemeClr>
                </a:gs>
                <a:gs pos="58500">
                  <a:schemeClr val="accent2">
                    <a:shade val="88000"/>
                    <a:satMod val="105000"/>
                  </a:schemeClr>
                </a:gs>
                <a:gs pos="100000">
                  <a:schemeClr val="accent2">
                    <a:shade val="54000"/>
                    <a:satMod val="105000"/>
                  </a:schemeClr>
                </a:gs>
              </a:gsLst>
              <a:lin ang="3600000" scaled="1"/>
            </a:gra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58000"/>
                </a:schemeClr>
              </a:solidFill>
              <a:ln>
                <a:noFill/>
              </a:ln>
              <a:effectLst>
                <a:outerShdw blurRad="76200" dist="38100" dir="3600000" algn="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harsh" dir="tl">
                  <a:rot lat="0" lon="0" rev="9000000"/>
                </a:lightRig>
              </a:scene3d>
              <a:sp3d prstMaterial="flat">
                <a:bevelT w="38100" h="50800" prst="softRound"/>
                <a:contourClr>
                  <a:scrgbClr r="0" g="0" b="0">
                    <a:tint val="5"/>
                    <a:satMod val="1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29-42FC-87B3-460E05190CFE}"/>
              </c:ext>
            </c:extLst>
          </c:dPt>
          <c:cat>
            <c:strRef>
              <c:f>Sayfa1!$A$2</c:f>
              <c:strCache>
                <c:ptCount val="1"/>
                <c:pt idx="0">
                  <c:v>BAŞİSKELE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9-42FC-87B3-460E0519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825856"/>
        <c:axId val="88827392"/>
        <c:axId val="0"/>
      </c:bar3DChart>
      <c:catAx>
        <c:axId val="888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9E1E46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8827392"/>
        <c:crosses val="autoZero"/>
        <c:auto val="1"/>
        <c:lblAlgn val="ctr"/>
        <c:lblOffset val="100"/>
        <c:noMultiLvlLbl val="0"/>
      </c:catAx>
      <c:valAx>
        <c:axId val="888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8825856"/>
        <c:crosses val="autoZero"/>
        <c:crossBetween val="between"/>
      </c:valAx>
      <c:spPr>
        <a:noFill/>
        <a:ln>
          <a:solidFill>
            <a:schemeClr val="accen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ÖZEL ORTAÖĞRETİM YURTLARI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DOLULUK </a:t>
            </a:r>
            <a:r>
              <a:rPr lang="tr-TR" sz="1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ORANI</a:t>
            </a:r>
          </a:p>
        </c:rich>
      </c:tx>
      <c:layout>
        <c:manualLayout>
          <c:xMode val="edge"/>
          <c:yMode val="edge"/>
          <c:x val="0.31405489646649992"/>
          <c:y val="9.2845171392187074E-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590853221882105"/>
          <c:y val="8.4487872039779546E-2"/>
          <c:w val="0.59719587020552301"/>
          <c:h val="0.849974096744261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DOLU</c:v>
                </c:pt>
              </c:strCache>
            </c:strRef>
          </c:tx>
          <c:spPr>
            <a:solidFill>
              <a:srgbClr val="926E8F"/>
            </a:soli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4.3209469630632456E-2"/>
                  <c:y val="-0.16875218884987506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 63,41</a:t>
                    </a:r>
                  </a:p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900" b="1" dirty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75085386038469"/>
                      <c:h val="8.339073856459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21-4A7C-B430-183C65B0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……. İLÇESİ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1-4A7C-B430-183C65B0A3F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BOŞ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4000"/>
                    <a:satMod val="105000"/>
                  </a:schemeClr>
                </a:gs>
                <a:gs pos="47500">
                  <a:schemeClr val="accent2">
                    <a:shade val="88000"/>
                    <a:satMod val="105000"/>
                  </a:schemeClr>
                </a:gs>
                <a:gs pos="58500">
                  <a:schemeClr val="accent2">
                    <a:shade val="88000"/>
                    <a:satMod val="105000"/>
                  </a:schemeClr>
                </a:gs>
                <a:gs pos="100000">
                  <a:schemeClr val="accent2">
                    <a:shade val="54000"/>
                    <a:satMod val="105000"/>
                  </a:schemeClr>
                </a:gs>
              </a:gsLst>
              <a:lin ang="3600000" scaled="1"/>
            </a:gra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58000"/>
                </a:schemeClr>
              </a:solidFill>
              <a:ln>
                <a:noFill/>
              </a:ln>
              <a:effectLst>
                <a:outerShdw blurRad="76200" dist="38100" dir="3600000" algn="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harsh" dir="tl">
                  <a:rot lat="0" lon="0" rev="9000000"/>
                </a:lightRig>
              </a:scene3d>
              <a:sp3d prstMaterial="flat">
                <a:bevelT w="38100" h="50800" prst="softRound"/>
                <a:contourClr>
                  <a:scrgbClr r="0" g="0" b="0">
                    <a:tint val="5"/>
                    <a:satMod val="1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21-4A7C-B430-183C65B0A3FD}"/>
              </c:ext>
            </c:extLst>
          </c:dPt>
          <c:cat>
            <c:strRef>
              <c:f>Sayfa1!$A$2</c:f>
              <c:strCache>
                <c:ptCount val="1"/>
                <c:pt idx="0">
                  <c:v>……. İLÇESİ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21-4A7C-B430-183C65B0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476864"/>
        <c:axId val="105478400"/>
        <c:axId val="0"/>
      </c:bar3DChart>
      <c:catAx>
        <c:axId val="105476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5478400"/>
        <c:crosses val="autoZero"/>
        <c:auto val="1"/>
        <c:lblAlgn val="ctr"/>
        <c:lblOffset val="100"/>
        <c:noMultiLvlLbl val="0"/>
      </c:catAx>
      <c:valAx>
        <c:axId val="10547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54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ÖZEL ORTAÖĞRETİM YURTLARI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DOLULUK </a:t>
            </a:r>
            <a:r>
              <a:rPr lang="tr-TR" sz="1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ORANI</a:t>
            </a:r>
          </a:p>
        </c:rich>
      </c:tx>
      <c:layout>
        <c:manualLayout>
          <c:xMode val="edge"/>
          <c:yMode val="edge"/>
          <c:x val="0.31405489646649992"/>
          <c:y val="9.2845171392187101E-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590853221882116"/>
          <c:y val="8.4487872039779546E-2"/>
          <c:w val="0.59719587020552312"/>
          <c:h val="0.849974096744261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DOLU</c:v>
                </c:pt>
              </c:strCache>
            </c:strRef>
          </c:tx>
          <c:spPr>
            <a:solidFill>
              <a:srgbClr val="926E8F"/>
            </a:soli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4.3209469630632456E-2"/>
                  <c:y val="-0.1687521888498750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 38,52</a:t>
                    </a:r>
                  </a:p>
                  <a:p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900" b="1" dirty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75085386038469"/>
                      <c:h val="8.339073856459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21-4A7C-B430-183C65B0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……. İLÇESİ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1-4A7C-B430-183C65B0A3F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BOŞ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4000"/>
                    <a:satMod val="105000"/>
                  </a:schemeClr>
                </a:gs>
                <a:gs pos="47500">
                  <a:schemeClr val="accent2">
                    <a:shade val="88000"/>
                    <a:satMod val="105000"/>
                  </a:schemeClr>
                </a:gs>
                <a:gs pos="58500">
                  <a:schemeClr val="accent2">
                    <a:shade val="88000"/>
                    <a:satMod val="105000"/>
                  </a:schemeClr>
                </a:gs>
                <a:gs pos="100000">
                  <a:schemeClr val="accent2">
                    <a:shade val="54000"/>
                    <a:satMod val="105000"/>
                  </a:schemeClr>
                </a:gs>
              </a:gsLst>
              <a:lin ang="3600000" scaled="1"/>
            </a:gra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58000"/>
                </a:schemeClr>
              </a:solidFill>
              <a:ln>
                <a:noFill/>
              </a:ln>
              <a:effectLst>
                <a:outerShdw blurRad="76200" dist="38100" dir="3600000" algn="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harsh" dir="tl">
                  <a:rot lat="0" lon="0" rev="9000000"/>
                </a:lightRig>
              </a:scene3d>
              <a:sp3d prstMaterial="flat">
                <a:bevelT w="38100" h="50800" prst="softRound"/>
                <a:contourClr>
                  <a:scrgbClr r="0" g="0" b="0">
                    <a:tint val="5"/>
                    <a:satMod val="1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21-4A7C-B430-183C65B0A3FD}"/>
              </c:ext>
            </c:extLst>
          </c:dPt>
          <c:cat>
            <c:strRef>
              <c:f>Sayfa1!$A$2</c:f>
              <c:strCache>
                <c:ptCount val="1"/>
                <c:pt idx="0">
                  <c:v>……. İLÇESİ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21-4A7C-B430-183C65B0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666048"/>
        <c:axId val="105667584"/>
        <c:axId val="0"/>
      </c:bar3DChart>
      <c:catAx>
        <c:axId val="10566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5667584"/>
        <c:crosses val="autoZero"/>
        <c:auto val="1"/>
        <c:lblAlgn val="ctr"/>
        <c:lblOffset val="100"/>
        <c:noMultiLvlLbl val="0"/>
      </c:catAx>
      <c:valAx>
        <c:axId val="1056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56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b="1" i="0" cap="none" spc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ÖZEL YÜKSEKÖĞRETİM YURTLARI </a:t>
            </a:r>
            <a:endParaRPr lang="tr-TR" sz="12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200" b="1" i="0" cap="none" spc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DOLULUK ORANI</a:t>
            </a:r>
            <a:endParaRPr lang="tr-TR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590853221882105"/>
          <c:y val="6.0058646201594221E-2"/>
          <c:w val="0.59719587020552301"/>
          <c:h val="0.8744034448154257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DOLU</c:v>
                </c:pt>
              </c:strCache>
            </c:strRef>
          </c:tx>
          <c:spPr>
            <a:solidFill>
              <a:srgbClr val="6488A3"/>
            </a:soli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3.0714708781899802E-2"/>
                  <c:y val="-0.102822133809659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</a:rPr>
                      <a:t>0%</a:t>
                    </a:r>
                    <a:endParaRPr lang="en-US" sz="900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49-48E4-BEDE-7C8B4AABFCAC}"/>
                </c:ext>
              </c:extLst>
            </c:dLbl>
            <c:spPr>
              <a:solidFill>
                <a:srgbClr val="6600FF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</c:f>
              <c:strCache>
                <c:ptCount val="1"/>
                <c:pt idx="0">
                  <c:v>……. İLÇESİ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F-4455-9EF8-359044A6A3D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BOŞ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4000"/>
                    <a:satMod val="105000"/>
                  </a:schemeClr>
                </a:gs>
                <a:gs pos="47500">
                  <a:schemeClr val="accent2">
                    <a:shade val="88000"/>
                    <a:satMod val="105000"/>
                  </a:schemeClr>
                </a:gs>
                <a:gs pos="58500">
                  <a:schemeClr val="accent2">
                    <a:shade val="88000"/>
                    <a:satMod val="105000"/>
                  </a:schemeClr>
                </a:gs>
                <a:gs pos="100000">
                  <a:schemeClr val="accent2">
                    <a:shade val="54000"/>
                    <a:satMod val="105000"/>
                  </a:schemeClr>
                </a:gs>
              </a:gsLst>
              <a:lin ang="3600000" scaled="1"/>
            </a:gra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  <a:alpha val="58000"/>
                </a:schemeClr>
              </a:solidFill>
              <a:ln>
                <a:noFill/>
              </a:ln>
              <a:effectLst>
                <a:outerShdw blurRad="76200" dist="38100" dir="3600000" algn="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harsh" dir="tl">
                  <a:rot lat="0" lon="0" rev="9000000"/>
                </a:lightRig>
              </a:scene3d>
              <a:sp3d prstMaterial="flat">
                <a:bevelT w="38100" h="50800" prst="softRound"/>
                <a:contourClr>
                  <a:scrgbClr r="0" g="0" b="0">
                    <a:tint val="5"/>
                    <a:satMod val="13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FF-4455-9EF8-359044A6A3DC}"/>
              </c:ext>
            </c:extLst>
          </c:dPt>
          <c:cat>
            <c:strRef>
              <c:f>Sayfa1!$A$2</c:f>
              <c:strCache>
                <c:ptCount val="1"/>
                <c:pt idx="0">
                  <c:v>……. İLÇESİ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F-4455-9EF8-359044A6A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752448"/>
        <c:axId val="105753984"/>
        <c:axId val="0"/>
      </c:bar3DChart>
      <c:catAx>
        <c:axId val="10575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5753984"/>
        <c:crosses val="autoZero"/>
        <c:auto val="1"/>
        <c:lblAlgn val="ctr"/>
        <c:lblOffset val="100"/>
        <c:noMultiLvlLbl val="0"/>
      </c:catAx>
      <c:valAx>
        <c:axId val="10575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575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dirty="0" smtClean="0"/>
              <a:t>İKİ</a:t>
            </a:r>
            <a:r>
              <a:rPr lang="tr-TR" sz="1600" baseline="0" dirty="0" smtClean="0"/>
              <a:t> YILLIK DURUM (%)</a:t>
            </a:r>
            <a:endParaRPr lang="tr-TR" sz="1600" dirty="0"/>
          </a:p>
        </c:rich>
      </c:tx>
      <c:layout>
        <c:manualLayout>
          <c:xMode val="edge"/>
          <c:yMode val="edge"/>
          <c:x val="0.287248362838879"/>
          <c:y val="1.5380631263898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92018529485441"/>
          <c:y val="0.10747206003371226"/>
          <c:w val="0.74319092241391072"/>
          <c:h val="0.870008233280187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DOLU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1.1666667687372501E-2"/>
                  <c:y val="-0.310176467513061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66,04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8C-4C8A-8541-6E3BCC3E80E7}"/>
                </c:ext>
              </c:extLst>
            </c:dLbl>
            <c:dLbl>
              <c:idx val="1"/>
              <c:layout>
                <c:manualLayout>
                  <c:x val="-3.8888892291241671E-2"/>
                  <c:y val="-0.333247010717797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8C-4C8A-8541-6E3BCC3E8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Sayfa1!$B$2:$B$3</c:f>
              <c:numCache>
                <c:formatCode>0.00</c:formatCode>
                <c:ptCount val="2"/>
                <c:pt idx="0">
                  <c:v>40.56</c:v>
                </c:pt>
                <c:pt idx="1">
                  <c:v>66.040000000000006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6-46C4-8997-F69C310FB91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BOŞ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  <a:alpha val="57000"/>
              </a:schemeClr>
            </a:solidFill>
            <a:ln>
              <a:noFill/>
            </a:ln>
            <a:effectLst>
              <a:outerShdw blurRad="76200" dist="38100" dir="3600000" algn="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l">
                <a:rot lat="0" lon="0" rev="9000000"/>
              </a:lightRig>
            </a:scene3d>
            <a:sp3d prstMaterial="flat">
              <a:bevelT w="38100" h="50800" prst="softRound"/>
              <a:contourClr>
                <a:scrgbClr r="0" g="0" b="0">
                  <a:tint val="5"/>
                  <a:satMod val="130000"/>
                </a:scrgbClr>
              </a:contourClr>
            </a:sp3d>
          </c:spPr>
          <c:invertIfNegative val="0"/>
          <c:cat>
            <c:strRef>
              <c:f>Sayfa1!$A$2:$A$3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Sayfa1!$C$2:$C$3</c:f>
              <c:numCache>
                <c:formatCode>0.00</c:formatCode>
                <c:ptCount val="2"/>
                <c:pt idx="0">
                  <c:v>59.44</c:v>
                </c:pt>
                <c:pt idx="1">
                  <c:v>33.96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6-46C4-8997-F69C310FB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620032"/>
        <c:axId val="108625920"/>
        <c:axId val="0"/>
      </c:bar3DChart>
      <c:catAx>
        <c:axId val="10862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625920"/>
        <c:crosses val="autoZero"/>
        <c:auto val="1"/>
        <c:lblAlgn val="ctr"/>
        <c:lblOffset val="100"/>
        <c:noMultiLvlLbl val="0"/>
      </c:catAx>
      <c:valAx>
        <c:axId val="108625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86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process4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 rot="10800000">
          <a:off x="0" y="355"/>
          <a:ext cx="2959643" cy="765041"/>
        </a:xfrm>
        <a:prstGeom prst="upArrowCallou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dirty="0">
            <a:effectLst/>
            <a:latin typeface="Calibri" panose="020F0502020204030204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 rot="10800000">
          <a:off x="0" y="757935"/>
          <a:ext cx="2959643" cy="765041"/>
        </a:xfrm>
        <a:prstGeom prst="upArrowCallou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0" y="1026464"/>
          <a:ext cx="2959643" cy="228747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62</a:t>
          </a:r>
          <a:endParaRPr lang="tr-TR" sz="1600" b="1" dirty="0">
            <a:latin typeface="Calibri" panose="020F0502020204030204"/>
            <a:ea typeface="+mn-ea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6052EA5-055E-499F-987E-90D32BD543B3}">
      <dgm:prSet phldrT="[Metin]" custT="1"/>
      <dgm:spPr>
        <a:xfrm>
          <a:off x="0" y="1769511"/>
          <a:ext cx="2959643" cy="228815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31</a:t>
          </a:r>
          <a:endParaRPr lang="tr-TR" sz="1600" b="1" dirty="0">
            <a:latin typeface="Calibri" panose="020F0502020204030204"/>
            <a:ea typeface="+mn-ea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0" y="1515515"/>
          <a:ext cx="2959643" cy="497425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smtClean="0">
              <a:latin typeface="Calibri" panose="020F0502020204030204"/>
              <a:ea typeface="+mn-ea"/>
              <a:cs typeface="Arial" pitchFamily="34" charset="0"/>
            </a:rPr>
            <a:t>Taşıma Merkezi Sayısı</a:t>
          </a:r>
          <a:endParaRPr lang="tr-TR" sz="1600" b="1" dirty="0" smtClean="0">
            <a:latin typeface="Calibri" panose="020F0502020204030204"/>
            <a:ea typeface="+mn-ea"/>
            <a:cs typeface="Arial" pitchFamily="34" charset="0"/>
          </a:endParaRP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3FBBED4F-3C6B-48C8-9181-AB0BCB68E5E9}" type="sib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D658487-FC13-4888-8D84-1ACC9ED802CF}" type="par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0" y="258733"/>
          <a:ext cx="2959643" cy="228747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1.054</a:t>
          </a: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5D724A7-EFD5-48C2-9F30-ED848AF34D6B}" type="pres">
      <dgm:prSet presAssocID="{358C7644-D3F2-4FF3-AAD6-BF40C8E16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51D616-6F6D-42C2-B9EF-78BF102A020C}" type="pres">
      <dgm:prSet presAssocID="{6D231EA5-5216-4470-B6D2-534F8B892140}" presName="boxAndChildren" presStyleCnt="0"/>
      <dgm:spPr/>
      <dgm:t>
        <a:bodyPr/>
        <a:lstStyle/>
        <a:p>
          <a:endParaRPr lang="tr-TR"/>
        </a:p>
      </dgm:t>
    </dgm:pt>
    <dgm:pt modelId="{AFEFC8C0-3387-489B-9885-5FF706719240}" type="pres">
      <dgm:prSet presAssocID="{6D231EA5-5216-4470-B6D2-534F8B892140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575C4D64-468D-4DF2-82F2-1A2CADAA61AE}" type="pres">
      <dgm:prSet presAssocID="{6D231EA5-5216-4470-B6D2-534F8B892140}" presName="entireBox" presStyleLbl="node1" presStyleIdx="0" presStyleCnt="3"/>
      <dgm:spPr/>
      <dgm:t>
        <a:bodyPr/>
        <a:lstStyle/>
        <a:p>
          <a:endParaRPr lang="tr-TR"/>
        </a:p>
      </dgm:t>
    </dgm:pt>
    <dgm:pt modelId="{5F48810D-18D6-43D8-A331-E03BF47498CF}" type="pres">
      <dgm:prSet presAssocID="{6D231EA5-5216-4470-B6D2-534F8B892140}" presName="descendantBox" presStyleCnt="0"/>
      <dgm:spPr/>
      <dgm:t>
        <a:bodyPr/>
        <a:lstStyle/>
        <a:p>
          <a:endParaRPr lang="tr-TR"/>
        </a:p>
      </dgm:t>
    </dgm:pt>
    <dgm:pt modelId="{17ADEE33-8F24-4BDD-A6AE-1010F3777ED9}" type="pres">
      <dgm:prSet presAssocID="{D6052EA5-055E-499F-987E-90D32BD543B3}" presName="childTextBox" presStyleLbl="fgAccFollowNode1" presStyleIdx="0" presStyleCnt="3" custLinFactNeighborX="2381" custLinFactNeighborY="-20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A597F62A-F22A-4660-A786-8D80A8C86C32}" type="pres">
      <dgm:prSet presAssocID="{41D3FBFF-E0E3-410F-BD98-0A8D62133859}" presName="sp" presStyleCnt="0"/>
      <dgm:spPr/>
      <dgm:t>
        <a:bodyPr/>
        <a:lstStyle/>
        <a:p>
          <a:endParaRPr lang="tr-TR"/>
        </a:p>
      </dgm:t>
    </dgm:pt>
    <dgm:pt modelId="{61707EC5-FE8F-4124-B08E-A245F6DD684E}" type="pres">
      <dgm:prSet presAssocID="{57FA255E-E149-4715-877A-02D47996EEC8}" presName="arrowAndChildren" presStyleCnt="0"/>
      <dgm:spPr/>
      <dgm:t>
        <a:bodyPr/>
        <a:lstStyle/>
        <a:p>
          <a:endParaRPr lang="tr-TR"/>
        </a:p>
      </dgm:t>
    </dgm:pt>
    <dgm:pt modelId="{6C23B788-1FB6-4EC1-BC52-6072509A9618}" type="pres">
      <dgm:prSet presAssocID="{57FA255E-E149-4715-877A-02D47996EEC8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3AF2856F-756B-467E-96B0-93F8986E3754}" type="pres">
      <dgm:prSet presAssocID="{57FA255E-E149-4715-877A-02D47996EEC8}" presName="arrow" presStyleLbl="node1" presStyleIdx="1" presStyleCnt="3"/>
      <dgm:spPr/>
      <dgm:t>
        <a:bodyPr/>
        <a:lstStyle/>
        <a:p>
          <a:endParaRPr lang="tr-TR"/>
        </a:p>
      </dgm:t>
    </dgm:pt>
    <dgm:pt modelId="{A93BB298-204D-4C72-B425-0C7B1C1E604E}" type="pres">
      <dgm:prSet presAssocID="{57FA255E-E149-4715-877A-02D47996EEC8}" presName="descendantArrow" presStyleCnt="0"/>
      <dgm:spPr/>
      <dgm:t>
        <a:bodyPr/>
        <a:lstStyle/>
        <a:p>
          <a:endParaRPr lang="tr-TR"/>
        </a:p>
      </dgm:t>
    </dgm:pt>
    <dgm:pt modelId="{179D3A5B-01E3-4714-AA85-EF22688AB8D3}" type="pres">
      <dgm:prSet presAssocID="{FECFFD6C-08A9-453D-8C93-67D95CDD298A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7063D9D5-2356-406A-BCFE-FBF133B89583}" type="pres">
      <dgm:prSet presAssocID="{1EF64F00-10F9-4E1C-A399-F73C6D746B51}" presName="sp" presStyleCnt="0"/>
      <dgm:spPr/>
      <dgm:t>
        <a:bodyPr/>
        <a:lstStyle/>
        <a:p>
          <a:endParaRPr lang="tr-TR"/>
        </a:p>
      </dgm:t>
    </dgm:pt>
    <dgm:pt modelId="{6960FB7B-9A20-43CC-8661-D9DD8704E4DC}" type="pres">
      <dgm:prSet presAssocID="{54CE52E0-FFAD-425B-9D7E-42DE474568FB}" presName="arrowAndChildren" presStyleCnt="0"/>
      <dgm:spPr/>
      <dgm:t>
        <a:bodyPr/>
        <a:lstStyle/>
        <a:p>
          <a:endParaRPr lang="tr-TR"/>
        </a:p>
      </dgm:t>
    </dgm:pt>
    <dgm:pt modelId="{CD1C0E53-4B3B-4531-AB5D-0A9A301E04C2}" type="pres">
      <dgm:prSet presAssocID="{54CE52E0-FFAD-425B-9D7E-42DE474568FB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EBA5961E-D76F-4749-AC34-7ECBC97F328B}" type="pres">
      <dgm:prSet presAssocID="{54CE52E0-FFAD-425B-9D7E-42DE474568FB}" presName="arrow" presStyleLbl="node1" presStyleIdx="2" presStyleCnt="3"/>
      <dgm:spPr/>
      <dgm:t>
        <a:bodyPr/>
        <a:lstStyle/>
        <a:p>
          <a:endParaRPr lang="tr-TR"/>
        </a:p>
      </dgm:t>
    </dgm:pt>
    <dgm:pt modelId="{E375F729-F2FF-4864-950D-1178BC8B1AE0}" type="pres">
      <dgm:prSet presAssocID="{54CE52E0-FFAD-425B-9D7E-42DE474568FB}" presName="descendantArrow" presStyleCnt="0"/>
      <dgm:spPr/>
      <dgm:t>
        <a:bodyPr/>
        <a:lstStyle/>
        <a:p>
          <a:endParaRPr lang="tr-TR"/>
        </a:p>
      </dgm:t>
    </dgm:pt>
    <dgm:pt modelId="{2DBF90B3-5B4E-42CD-9888-36C3E9A208F7}" type="pres">
      <dgm:prSet presAssocID="{DB595BB2-B621-48C9-AC91-5C59DD7FB6B6}" presName="childTextArrow" presStyleLbl="fgAccFollowNode1" presStyleIdx="2" presStyleCnt="3" custLinFactNeighborX="-5246" custLinFactNeighborY="-44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</dgm:ptLst>
  <dgm:cxnLst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4BB00E72-5C61-41A4-953F-42EB945CED2C}" type="presOf" srcId="{D6052EA5-055E-499F-987E-90D32BD543B3}" destId="{17ADEE33-8F24-4BDD-A6AE-1010F3777ED9}" srcOrd="0" destOrd="0" presId="urn:microsoft.com/office/officeart/2005/8/layout/process4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0008B595-E5EE-4051-AA7A-AB48A9ABB5CD}" type="presOf" srcId="{57FA255E-E149-4715-877A-02D47996EEC8}" destId="{6C23B788-1FB6-4EC1-BC52-6072509A9618}" srcOrd="0" destOrd="0" presId="urn:microsoft.com/office/officeart/2005/8/layout/process4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F3AAB5C2-311F-4CFD-AAF8-770103B354C9}" type="presOf" srcId="{54CE52E0-FFAD-425B-9D7E-42DE474568FB}" destId="{EBA5961E-D76F-4749-AC34-7ECBC97F328B}" srcOrd="1" destOrd="0" presId="urn:microsoft.com/office/officeart/2005/8/layout/process4"/>
    <dgm:cxn modelId="{7E5DDAE6-964B-48A8-ABC6-6E951D1D4452}" type="presOf" srcId="{358C7644-D3F2-4FF3-AAD6-BF40C8E16735}" destId="{45D724A7-EFD5-48C2-9F30-ED848AF34D6B}" srcOrd="0" destOrd="0" presId="urn:microsoft.com/office/officeart/2005/8/layout/process4"/>
    <dgm:cxn modelId="{9E629395-76C4-449C-9294-63EF139CA294}" type="presOf" srcId="{DB595BB2-B621-48C9-AC91-5C59DD7FB6B6}" destId="{2DBF90B3-5B4E-42CD-9888-36C3E9A208F7}" srcOrd="0" destOrd="0" presId="urn:microsoft.com/office/officeart/2005/8/layout/process4"/>
    <dgm:cxn modelId="{F58359DF-6385-4954-AB4D-4BBC10D1FA32}" type="presOf" srcId="{54CE52E0-FFAD-425B-9D7E-42DE474568FB}" destId="{CD1C0E53-4B3B-4531-AB5D-0A9A301E04C2}" srcOrd="0" destOrd="0" presId="urn:microsoft.com/office/officeart/2005/8/layout/process4"/>
    <dgm:cxn modelId="{3EA69F1C-B9E4-4028-B987-2DA48805ED78}" type="presOf" srcId="{FECFFD6C-08A9-453D-8C93-67D95CDD298A}" destId="{179D3A5B-01E3-4714-AA85-EF22688AB8D3}" srcOrd="0" destOrd="0" presId="urn:microsoft.com/office/officeart/2005/8/layout/process4"/>
    <dgm:cxn modelId="{4680D351-796B-4758-A872-020F33DAE736}" type="presOf" srcId="{6D231EA5-5216-4470-B6D2-534F8B892140}" destId="{AFEFC8C0-3387-489B-9885-5FF706719240}" srcOrd="0" destOrd="0" presId="urn:microsoft.com/office/officeart/2005/8/layout/process4"/>
    <dgm:cxn modelId="{0E8CD4DB-1DF9-4DAA-9A69-169AD582FFD1}" type="presOf" srcId="{57FA255E-E149-4715-877A-02D47996EEC8}" destId="{3AF2856F-756B-467E-96B0-93F8986E3754}" srcOrd="1" destOrd="0" presId="urn:microsoft.com/office/officeart/2005/8/layout/process4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53206064-5933-4CFE-BED6-8AD2C4B310C1}" srcId="{6D231EA5-5216-4470-B6D2-534F8B892140}" destId="{D6052EA5-055E-499F-987E-90D32BD543B3}" srcOrd="0" destOrd="0" parTransId="{DD658487-FC13-4888-8D84-1ACC9ED802CF}" sibTransId="{3FBBED4F-3C6B-48C8-9181-AB0BCB68E5E9}"/>
    <dgm:cxn modelId="{96E0281D-E4B0-49D3-95A4-23D881433121}" type="presOf" srcId="{6D231EA5-5216-4470-B6D2-534F8B892140}" destId="{575C4D64-468D-4DF2-82F2-1A2CADAA61AE}" srcOrd="1" destOrd="0" presId="urn:microsoft.com/office/officeart/2005/8/layout/process4"/>
    <dgm:cxn modelId="{0897F141-076B-45D9-8187-438E4751E16B}" type="presParOf" srcId="{45D724A7-EFD5-48C2-9F30-ED848AF34D6B}" destId="{5251D616-6F6D-42C2-B9EF-78BF102A020C}" srcOrd="0" destOrd="0" presId="urn:microsoft.com/office/officeart/2005/8/layout/process4"/>
    <dgm:cxn modelId="{5AD2AEDF-9581-475F-BB41-781E1C92DE29}" type="presParOf" srcId="{5251D616-6F6D-42C2-B9EF-78BF102A020C}" destId="{AFEFC8C0-3387-489B-9885-5FF706719240}" srcOrd="0" destOrd="0" presId="urn:microsoft.com/office/officeart/2005/8/layout/process4"/>
    <dgm:cxn modelId="{DE09E3F0-F862-4163-9062-A0B875AB15B8}" type="presParOf" srcId="{5251D616-6F6D-42C2-B9EF-78BF102A020C}" destId="{575C4D64-468D-4DF2-82F2-1A2CADAA61AE}" srcOrd="1" destOrd="0" presId="urn:microsoft.com/office/officeart/2005/8/layout/process4"/>
    <dgm:cxn modelId="{993A45EF-747F-49A2-963A-7C4F965EECC3}" type="presParOf" srcId="{5251D616-6F6D-42C2-B9EF-78BF102A020C}" destId="{5F48810D-18D6-43D8-A331-E03BF47498CF}" srcOrd="2" destOrd="0" presId="urn:microsoft.com/office/officeart/2005/8/layout/process4"/>
    <dgm:cxn modelId="{3E904626-3616-416E-A43E-37DB30C85D26}" type="presParOf" srcId="{5F48810D-18D6-43D8-A331-E03BF47498CF}" destId="{17ADEE33-8F24-4BDD-A6AE-1010F3777ED9}" srcOrd="0" destOrd="0" presId="urn:microsoft.com/office/officeart/2005/8/layout/process4"/>
    <dgm:cxn modelId="{DBEE4A9D-49AF-405B-A3FC-E516A108961D}" type="presParOf" srcId="{45D724A7-EFD5-48C2-9F30-ED848AF34D6B}" destId="{A597F62A-F22A-4660-A786-8D80A8C86C32}" srcOrd="1" destOrd="0" presId="urn:microsoft.com/office/officeart/2005/8/layout/process4"/>
    <dgm:cxn modelId="{E39BCA73-47D2-4F78-B46C-906B7DA7271C}" type="presParOf" srcId="{45D724A7-EFD5-48C2-9F30-ED848AF34D6B}" destId="{61707EC5-FE8F-4124-B08E-A245F6DD684E}" srcOrd="2" destOrd="0" presId="urn:microsoft.com/office/officeart/2005/8/layout/process4"/>
    <dgm:cxn modelId="{E629A742-A037-4DC4-95E8-9A121FD0BA0D}" type="presParOf" srcId="{61707EC5-FE8F-4124-B08E-A245F6DD684E}" destId="{6C23B788-1FB6-4EC1-BC52-6072509A9618}" srcOrd="0" destOrd="0" presId="urn:microsoft.com/office/officeart/2005/8/layout/process4"/>
    <dgm:cxn modelId="{8E9585EE-0469-43E0-BC04-CF394C4F24C4}" type="presParOf" srcId="{61707EC5-FE8F-4124-B08E-A245F6DD684E}" destId="{3AF2856F-756B-467E-96B0-93F8986E3754}" srcOrd="1" destOrd="0" presId="urn:microsoft.com/office/officeart/2005/8/layout/process4"/>
    <dgm:cxn modelId="{776EBBFD-6319-4B76-B8A7-DDA99B4E0A47}" type="presParOf" srcId="{61707EC5-FE8F-4124-B08E-A245F6DD684E}" destId="{A93BB298-204D-4C72-B425-0C7B1C1E604E}" srcOrd="2" destOrd="0" presId="urn:microsoft.com/office/officeart/2005/8/layout/process4"/>
    <dgm:cxn modelId="{499AD0A2-F52D-421F-B2E4-691D2518912E}" type="presParOf" srcId="{A93BB298-204D-4C72-B425-0C7B1C1E604E}" destId="{179D3A5B-01E3-4714-AA85-EF22688AB8D3}" srcOrd="0" destOrd="0" presId="urn:microsoft.com/office/officeart/2005/8/layout/process4"/>
    <dgm:cxn modelId="{339923E3-CB6A-48B7-A7BF-D27060F36106}" type="presParOf" srcId="{45D724A7-EFD5-48C2-9F30-ED848AF34D6B}" destId="{7063D9D5-2356-406A-BCFE-FBF133B89583}" srcOrd="3" destOrd="0" presId="urn:microsoft.com/office/officeart/2005/8/layout/process4"/>
    <dgm:cxn modelId="{66C576B3-5DF5-4532-9299-830374BDD998}" type="presParOf" srcId="{45D724A7-EFD5-48C2-9F30-ED848AF34D6B}" destId="{6960FB7B-9A20-43CC-8661-D9DD8704E4DC}" srcOrd="4" destOrd="0" presId="urn:microsoft.com/office/officeart/2005/8/layout/process4"/>
    <dgm:cxn modelId="{80811B53-C058-4788-A6B7-BD177A25CEAD}" type="presParOf" srcId="{6960FB7B-9A20-43CC-8661-D9DD8704E4DC}" destId="{CD1C0E53-4B3B-4531-AB5D-0A9A301E04C2}" srcOrd="0" destOrd="0" presId="urn:microsoft.com/office/officeart/2005/8/layout/process4"/>
    <dgm:cxn modelId="{49EAE671-F964-409A-80FC-D9B60BA846AB}" type="presParOf" srcId="{6960FB7B-9A20-43CC-8661-D9DD8704E4DC}" destId="{EBA5961E-D76F-4749-AC34-7ECBC97F328B}" srcOrd="1" destOrd="0" presId="urn:microsoft.com/office/officeart/2005/8/layout/process4"/>
    <dgm:cxn modelId="{6F089F4C-95F1-4E2C-85FD-19CA6D81AE3E}" type="presParOf" srcId="{6960FB7B-9A20-43CC-8661-D9DD8704E4DC}" destId="{E375F729-F2FF-4864-950D-1178BC8B1AE0}" srcOrd="2" destOrd="0" presId="urn:microsoft.com/office/officeart/2005/8/layout/process4"/>
    <dgm:cxn modelId="{0563D081-80FF-4361-8B2C-015F01472C55}" type="presParOf" srcId="{E375F729-F2FF-4864-950D-1178BC8B1AE0}" destId="{2DBF90B3-5B4E-42CD-9888-36C3E9A208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lProcess3" loCatId="process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>
          <a:off x="21759" y="575"/>
          <a:ext cx="3239879" cy="516249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smtClean="0">
              <a:latin typeface="Calibri"/>
              <a:ea typeface="+mn-ea"/>
              <a:cs typeface="Arial" pitchFamily="34" charset="0"/>
            </a:rPr>
            <a:t>Yıllık Taşıma Maliyeti TL</a:t>
          </a:r>
          <a:endParaRPr lang="tr-TR" sz="1600" b="1" dirty="0">
            <a:latin typeface="Calibri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>
          <a:off x="21759" y="589099"/>
          <a:ext cx="3241002" cy="516249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smtClean="0">
              <a:latin typeface="Calibri"/>
              <a:ea typeface="+mn-ea"/>
              <a:cs typeface="Arial" pitchFamily="34" charset="0"/>
            </a:rPr>
            <a:t>Yıllık Yemek Maliyeti TL</a:t>
          </a:r>
          <a:endParaRPr lang="tr-TR" sz="1600" b="1" dirty="0" smtClean="0">
            <a:latin typeface="Calibri"/>
            <a:ea typeface="+mn-ea"/>
            <a:cs typeface="Arial" pitchFamily="34" charset="0"/>
          </a:endParaRP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6052EA5-055E-499F-987E-90D32BD543B3}">
      <dgm:prSet phldrT="[Metin]" custT="1"/>
      <dgm:spPr>
        <a:xfrm>
          <a:off x="3065841" y="1226296"/>
          <a:ext cx="2272043" cy="42848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88.262,99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3FBBED4F-3C6B-48C8-9181-AB0BCB68E5E9}" type="sib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D658487-FC13-4888-8D84-1ACC9ED802CF}" type="par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3051423" y="52944"/>
          <a:ext cx="2272043" cy="42848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2.192.914,76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3065841" y="642694"/>
          <a:ext cx="2272043" cy="42848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1.034.279,60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21759" y="1766149"/>
          <a:ext cx="3241002" cy="516249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smtClean="0">
              <a:latin typeface="Calibri"/>
              <a:ea typeface="+mn-ea"/>
              <a:cs typeface="Arial" pitchFamily="34" charset="0"/>
            </a:rPr>
            <a:t>Toplam Maliyet</a:t>
          </a:r>
          <a:endParaRPr lang="tr-TR" sz="1600" b="1" dirty="0" smtClean="0">
            <a:latin typeface="Calibri"/>
            <a:ea typeface="+mn-ea"/>
            <a:cs typeface="Arial" pitchFamily="34" charset="0"/>
          </a:endParaRP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058CADC-FDE5-49FE-85F1-D9D6CAFE11FD}">
      <dgm:prSet phldrT="[Metin]" custT="1"/>
      <dgm:spPr>
        <a:xfrm>
          <a:off x="21759" y="1177624"/>
          <a:ext cx="3241002" cy="516249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smtClean="0">
              <a:latin typeface="Calibri"/>
              <a:ea typeface="+mn-ea"/>
              <a:cs typeface="Arial" pitchFamily="34" charset="0"/>
            </a:rPr>
            <a:t>Yıllık Refakatçi Maliyeti TL</a:t>
          </a:r>
          <a:endParaRPr lang="tr-TR" sz="1600" b="1" dirty="0" smtClean="0">
            <a:latin typeface="Calibri"/>
            <a:ea typeface="+mn-ea"/>
            <a:cs typeface="Arial" pitchFamily="34" charset="0"/>
          </a:endParaRPr>
        </a:p>
      </dgm:t>
    </dgm:pt>
    <dgm:pt modelId="{C88613CB-1DFD-4A5B-80D4-E44676FEE58F}" type="parTrans" cxnId="{E8155A9B-5755-4978-BBFA-4222CA451449}">
      <dgm:prSet/>
      <dgm:spPr/>
      <dgm:t>
        <a:bodyPr/>
        <a:lstStyle/>
        <a:p>
          <a:endParaRPr lang="tr-TR"/>
        </a:p>
      </dgm:t>
    </dgm:pt>
    <dgm:pt modelId="{262A9478-8732-45F5-936D-CA56C97E2591}" type="sibTrans" cxnId="{E8155A9B-5755-4978-BBFA-4222CA451449}">
      <dgm:prSet/>
      <dgm:spPr/>
      <dgm:t>
        <a:bodyPr/>
        <a:lstStyle/>
        <a:p>
          <a:endParaRPr lang="tr-TR"/>
        </a:p>
      </dgm:t>
    </dgm:pt>
    <dgm:pt modelId="{0DD863F5-E5A1-49B9-8D94-4A88E92B5814}">
      <dgm:prSet phldrT="[Metin]" custT="1"/>
      <dgm:spPr>
        <a:xfrm>
          <a:off x="3043076" y="1810030"/>
          <a:ext cx="2270479" cy="42848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3.315.457,35</a:t>
          </a:r>
        </a:p>
      </dgm:t>
    </dgm:pt>
    <dgm:pt modelId="{FB5DADCF-A269-4072-BF33-D8249DC343E6}" type="parTrans" cxnId="{75AB3E2F-8C24-4DB4-8CE5-FE2EF0E0B6ED}">
      <dgm:prSet/>
      <dgm:spPr/>
      <dgm:t>
        <a:bodyPr/>
        <a:lstStyle/>
        <a:p>
          <a:endParaRPr lang="tr-TR"/>
        </a:p>
      </dgm:t>
    </dgm:pt>
    <dgm:pt modelId="{0E0BBC16-2B44-4018-9E11-8875A3C18DA9}" type="sibTrans" cxnId="{75AB3E2F-8C24-4DB4-8CE5-FE2EF0E0B6ED}">
      <dgm:prSet/>
      <dgm:spPr/>
      <dgm:t>
        <a:bodyPr/>
        <a:lstStyle/>
        <a:p>
          <a:endParaRPr lang="tr-TR"/>
        </a:p>
      </dgm:t>
    </dgm:pt>
    <dgm:pt modelId="{8F718D35-18FA-43EA-8F02-8FA4190652CB}" type="pres">
      <dgm:prSet presAssocID="{358C7644-D3F2-4FF3-AAD6-BF40C8E167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E1F53E5-9C29-4A0E-AA9E-BCCFE103CE72}" type="pres">
      <dgm:prSet presAssocID="{54CE52E0-FFAD-425B-9D7E-42DE474568FB}" presName="horFlow" presStyleCnt="0"/>
      <dgm:spPr/>
      <dgm:t>
        <a:bodyPr/>
        <a:lstStyle/>
        <a:p>
          <a:endParaRPr lang="tr-TR"/>
        </a:p>
      </dgm:t>
    </dgm:pt>
    <dgm:pt modelId="{7074F8ED-AFC3-4237-BD87-202850749667}" type="pres">
      <dgm:prSet presAssocID="{54CE52E0-FFAD-425B-9D7E-42DE474568FB}" presName="bigChev" presStyleLbl="node1" presStyleIdx="0" presStyleCnt="4" custScaleX="251032"/>
      <dgm:spPr/>
      <dgm:t>
        <a:bodyPr/>
        <a:lstStyle/>
        <a:p>
          <a:endParaRPr lang="tr-TR"/>
        </a:p>
      </dgm:t>
    </dgm:pt>
    <dgm:pt modelId="{681FDFFF-09EA-4FD7-B835-0233B78FB425}" type="pres">
      <dgm:prSet presAssocID="{73AC3D47-3B43-4776-BADF-036038AB6161}" presName="parTrans" presStyleCnt="0"/>
      <dgm:spPr/>
      <dgm:t>
        <a:bodyPr/>
        <a:lstStyle/>
        <a:p>
          <a:endParaRPr lang="tr-TR"/>
        </a:p>
      </dgm:t>
    </dgm:pt>
    <dgm:pt modelId="{AE8F91E8-8BE1-4FCE-8AF9-0C5371E3CCA2}" type="pres">
      <dgm:prSet presAssocID="{DB595BB2-B621-48C9-AC91-5C59DD7FB6B6}" presName="node" presStyleLbl="alignAccFollowNode1" presStyleIdx="0" presStyleCnt="4" custScaleX="212099" custLinFactNeighborX="-25292" custLinFactNeighborY="19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8D14B0-5987-4AC2-81CB-11DFD0733B0B}" type="pres">
      <dgm:prSet presAssocID="{54CE52E0-FFAD-425B-9D7E-42DE474568FB}" presName="vSp" presStyleCnt="0"/>
      <dgm:spPr/>
      <dgm:t>
        <a:bodyPr/>
        <a:lstStyle/>
        <a:p>
          <a:endParaRPr lang="tr-TR"/>
        </a:p>
      </dgm:t>
    </dgm:pt>
    <dgm:pt modelId="{6233D3EB-4C3B-45EB-832B-F18D8B9D4B32}" type="pres">
      <dgm:prSet presAssocID="{57FA255E-E149-4715-877A-02D47996EEC8}" presName="horFlow" presStyleCnt="0"/>
      <dgm:spPr/>
      <dgm:t>
        <a:bodyPr/>
        <a:lstStyle/>
        <a:p>
          <a:endParaRPr lang="tr-TR"/>
        </a:p>
      </dgm:t>
    </dgm:pt>
    <dgm:pt modelId="{9076A906-4B44-43F0-BE30-CE5190085946}" type="pres">
      <dgm:prSet presAssocID="{57FA255E-E149-4715-877A-02D47996EEC8}" presName="bigChev" presStyleLbl="node1" presStyleIdx="1" presStyleCnt="4" custScaleX="251119"/>
      <dgm:spPr/>
      <dgm:t>
        <a:bodyPr/>
        <a:lstStyle/>
        <a:p>
          <a:endParaRPr lang="tr-TR"/>
        </a:p>
      </dgm:t>
    </dgm:pt>
    <dgm:pt modelId="{F5E8546D-6D6A-4DCD-BDA8-32CACA4122D8}" type="pres">
      <dgm:prSet presAssocID="{51AE8EF6-E720-4824-BB19-EC9410B3A780}" presName="parTrans" presStyleCnt="0"/>
      <dgm:spPr/>
      <dgm:t>
        <a:bodyPr/>
        <a:lstStyle/>
        <a:p>
          <a:endParaRPr lang="tr-TR"/>
        </a:p>
      </dgm:t>
    </dgm:pt>
    <dgm:pt modelId="{C0DF0F95-E6B0-47D1-8E17-470E5B33EE5B}" type="pres">
      <dgm:prSet presAssocID="{FECFFD6C-08A9-453D-8C93-67D95CDD298A}" presName="node" presStyleLbl="alignAccFollowNode1" presStyleIdx="1" presStyleCnt="4" custScaleX="212099" custLinFactNeighborX="-17368" custLinFactNeighborY="22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65A5E8-0456-49D2-B8D3-83BDB0B7CD1B}" type="pres">
      <dgm:prSet presAssocID="{57FA255E-E149-4715-877A-02D47996EEC8}" presName="vSp" presStyleCnt="0"/>
      <dgm:spPr/>
      <dgm:t>
        <a:bodyPr/>
        <a:lstStyle/>
        <a:p>
          <a:endParaRPr lang="tr-TR"/>
        </a:p>
      </dgm:t>
    </dgm:pt>
    <dgm:pt modelId="{AB13A110-CAEB-440A-857A-1F143E7EA63F}" type="pres">
      <dgm:prSet presAssocID="{7058CADC-FDE5-49FE-85F1-D9D6CAFE11FD}" presName="horFlow" presStyleCnt="0"/>
      <dgm:spPr/>
      <dgm:t>
        <a:bodyPr/>
        <a:lstStyle/>
        <a:p>
          <a:endParaRPr lang="tr-TR"/>
        </a:p>
      </dgm:t>
    </dgm:pt>
    <dgm:pt modelId="{6FD71A1A-88E2-42BE-9F2A-F79CB135BF37}" type="pres">
      <dgm:prSet presAssocID="{7058CADC-FDE5-49FE-85F1-D9D6CAFE11FD}" presName="bigChev" presStyleLbl="node1" presStyleIdx="2" presStyleCnt="4" custScaleX="251119"/>
      <dgm:spPr/>
      <dgm:t>
        <a:bodyPr/>
        <a:lstStyle/>
        <a:p>
          <a:endParaRPr lang="tr-TR"/>
        </a:p>
      </dgm:t>
    </dgm:pt>
    <dgm:pt modelId="{CFBAC71F-B8F3-4F61-B21C-43AA18883BDB}" type="pres">
      <dgm:prSet presAssocID="{DD658487-FC13-4888-8D84-1ACC9ED802CF}" presName="parTrans" presStyleCnt="0"/>
      <dgm:spPr/>
      <dgm:t>
        <a:bodyPr/>
        <a:lstStyle/>
        <a:p>
          <a:endParaRPr lang="tr-TR"/>
        </a:p>
      </dgm:t>
    </dgm:pt>
    <dgm:pt modelId="{9593EBD1-0E2B-415B-80E3-E946E9A593FF}" type="pres">
      <dgm:prSet presAssocID="{D6052EA5-055E-499F-987E-90D32BD543B3}" presName="node" presStyleLbl="alignAccFollowNode1" presStyleIdx="2" presStyleCnt="4" custScaleX="212099" custLinFactNeighborX="-17368" custLinFactNeighborY="11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C27B5D-3774-4434-876A-A458F0788279}" type="pres">
      <dgm:prSet presAssocID="{7058CADC-FDE5-49FE-85F1-D9D6CAFE11FD}" presName="vSp" presStyleCnt="0"/>
      <dgm:spPr/>
      <dgm:t>
        <a:bodyPr/>
        <a:lstStyle/>
        <a:p>
          <a:endParaRPr lang="tr-TR"/>
        </a:p>
      </dgm:t>
    </dgm:pt>
    <dgm:pt modelId="{D0FE0A07-0C77-40DE-B003-C1B899D7EC3B}" type="pres">
      <dgm:prSet presAssocID="{6D231EA5-5216-4470-B6D2-534F8B892140}" presName="horFlow" presStyleCnt="0"/>
      <dgm:spPr/>
      <dgm:t>
        <a:bodyPr/>
        <a:lstStyle/>
        <a:p>
          <a:endParaRPr lang="tr-TR"/>
        </a:p>
      </dgm:t>
    </dgm:pt>
    <dgm:pt modelId="{149AE577-AD73-4E41-A3CA-688F252AC7BA}" type="pres">
      <dgm:prSet presAssocID="{6D231EA5-5216-4470-B6D2-534F8B892140}" presName="bigChev" presStyleLbl="node1" presStyleIdx="3" presStyleCnt="4" custScaleX="251119"/>
      <dgm:spPr/>
      <dgm:t>
        <a:bodyPr/>
        <a:lstStyle/>
        <a:p>
          <a:endParaRPr lang="tr-TR"/>
        </a:p>
      </dgm:t>
    </dgm:pt>
    <dgm:pt modelId="{AC18F4EE-4F9A-46D7-A37B-3DDC002845FC}" type="pres">
      <dgm:prSet presAssocID="{FB5DADCF-A269-4072-BF33-D8249DC343E6}" presName="parTrans" presStyleCnt="0"/>
      <dgm:spPr/>
      <dgm:t>
        <a:bodyPr/>
        <a:lstStyle/>
        <a:p>
          <a:endParaRPr lang="tr-TR"/>
        </a:p>
      </dgm:t>
    </dgm:pt>
    <dgm:pt modelId="{AA875702-9068-4AFA-8510-24541C367D7B}" type="pres">
      <dgm:prSet presAssocID="{0DD863F5-E5A1-49B9-8D94-4A88E92B5814}" presName="node" presStyleLbl="alignAccFollowNode1" presStyleIdx="3" presStyleCnt="4" custScaleX="211953" custLinFactNeighborX="-309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E55619-7B83-4320-BAEC-D5B44EED6D73}" type="presOf" srcId="{6D231EA5-5216-4470-B6D2-534F8B892140}" destId="{149AE577-AD73-4E41-A3CA-688F252AC7BA}" srcOrd="0" destOrd="0" presId="urn:microsoft.com/office/officeart/2005/8/layout/lProcess3"/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8A5F9DFD-1BDC-4FAD-8E49-514C1423912B}" type="presOf" srcId="{358C7644-D3F2-4FF3-AAD6-BF40C8E16735}" destId="{8F718D35-18FA-43EA-8F02-8FA4190652CB}" srcOrd="0" destOrd="0" presId="urn:microsoft.com/office/officeart/2005/8/layout/lProcess3"/>
    <dgm:cxn modelId="{3AFBB71B-4720-4DF7-9C14-18387C41E5A3}" type="presOf" srcId="{54CE52E0-FFAD-425B-9D7E-42DE474568FB}" destId="{7074F8ED-AFC3-4237-BD87-202850749667}" srcOrd="0" destOrd="0" presId="urn:microsoft.com/office/officeart/2005/8/layout/lProcess3"/>
    <dgm:cxn modelId="{7E013D0C-3F4A-4D76-8510-E73247F137A3}" srcId="{358C7644-D3F2-4FF3-AAD6-BF40C8E16735}" destId="{6D231EA5-5216-4470-B6D2-534F8B892140}" srcOrd="3" destOrd="0" parTransId="{BAE23DC5-802E-4F07-8734-83084FECD7AC}" sibTransId="{5A09DE43-31E4-4868-A3E6-35B60160A6EF}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75AB3E2F-8C24-4DB4-8CE5-FE2EF0E0B6ED}" srcId="{6D231EA5-5216-4470-B6D2-534F8B892140}" destId="{0DD863F5-E5A1-49B9-8D94-4A88E92B5814}" srcOrd="0" destOrd="0" parTransId="{FB5DADCF-A269-4072-BF33-D8249DC343E6}" sibTransId="{0E0BBC16-2B44-4018-9E11-8875A3C18DA9}"/>
    <dgm:cxn modelId="{72D52E5C-D6E0-40AC-A246-E9AD8C2F35E2}" type="presOf" srcId="{7058CADC-FDE5-49FE-85F1-D9D6CAFE11FD}" destId="{6FD71A1A-88E2-42BE-9F2A-F79CB135BF37}" srcOrd="0" destOrd="0" presId="urn:microsoft.com/office/officeart/2005/8/layout/lProcess3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E8155A9B-5755-4978-BBFA-4222CA451449}" srcId="{358C7644-D3F2-4FF3-AAD6-BF40C8E16735}" destId="{7058CADC-FDE5-49FE-85F1-D9D6CAFE11FD}" srcOrd="2" destOrd="0" parTransId="{C88613CB-1DFD-4A5B-80D4-E44676FEE58F}" sibTransId="{262A9478-8732-45F5-936D-CA56C97E2591}"/>
    <dgm:cxn modelId="{A6C367B8-502F-4E2A-82A0-37CC96589735}" type="presOf" srcId="{57FA255E-E149-4715-877A-02D47996EEC8}" destId="{9076A906-4B44-43F0-BE30-CE5190085946}" srcOrd="0" destOrd="0" presId="urn:microsoft.com/office/officeart/2005/8/layout/lProcess3"/>
    <dgm:cxn modelId="{5881066C-6DD8-485D-BA39-E32515FE8114}" type="presOf" srcId="{0DD863F5-E5A1-49B9-8D94-4A88E92B5814}" destId="{AA875702-9068-4AFA-8510-24541C367D7B}" srcOrd="0" destOrd="0" presId="urn:microsoft.com/office/officeart/2005/8/layout/lProcess3"/>
    <dgm:cxn modelId="{2AEC4BEF-636E-4E8C-B150-39A86D2E621C}" type="presOf" srcId="{FECFFD6C-08A9-453D-8C93-67D95CDD298A}" destId="{C0DF0F95-E6B0-47D1-8E17-470E5B33EE5B}" srcOrd="0" destOrd="0" presId="urn:microsoft.com/office/officeart/2005/8/layout/lProcess3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FD97CCF5-3731-4153-86B2-B49633FF6078}" type="presOf" srcId="{D6052EA5-055E-499F-987E-90D32BD543B3}" destId="{9593EBD1-0E2B-415B-80E3-E946E9A593FF}" srcOrd="0" destOrd="0" presId="urn:microsoft.com/office/officeart/2005/8/layout/lProcess3"/>
    <dgm:cxn modelId="{53206064-5933-4CFE-BED6-8AD2C4B310C1}" srcId="{7058CADC-FDE5-49FE-85F1-D9D6CAFE11FD}" destId="{D6052EA5-055E-499F-987E-90D32BD543B3}" srcOrd="0" destOrd="0" parTransId="{DD658487-FC13-4888-8D84-1ACC9ED802CF}" sibTransId="{3FBBED4F-3C6B-48C8-9181-AB0BCB68E5E9}"/>
    <dgm:cxn modelId="{E7F58B4B-AFFD-4B7A-A195-51FB83A37B98}" type="presOf" srcId="{DB595BB2-B621-48C9-AC91-5C59DD7FB6B6}" destId="{AE8F91E8-8BE1-4FCE-8AF9-0C5371E3CCA2}" srcOrd="0" destOrd="0" presId="urn:microsoft.com/office/officeart/2005/8/layout/lProcess3"/>
    <dgm:cxn modelId="{EEF6F64E-0CBE-44BD-9DE4-C86F39ABF6F4}" type="presParOf" srcId="{8F718D35-18FA-43EA-8F02-8FA4190652CB}" destId="{8E1F53E5-9C29-4A0E-AA9E-BCCFE103CE72}" srcOrd="0" destOrd="0" presId="urn:microsoft.com/office/officeart/2005/8/layout/lProcess3"/>
    <dgm:cxn modelId="{64054947-291C-4328-AC50-C21279BA3B39}" type="presParOf" srcId="{8E1F53E5-9C29-4A0E-AA9E-BCCFE103CE72}" destId="{7074F8ED-AFC3-4237-BD87-202850749667}" srcOrd="0" destOrd="0" presId="urn:microsoft.com/office/officeart/2005/8/layout/lProcess3"/>
    <dgm:cxn modelId="{DBFC60B9-2320-445E-9D29-7DE53F0F5AA4}" type="presParOf" srcId="{8E1F53E5-9C29-4A0E-AA9E-BCCFE103CE72}" destId="{681FDFFF-09EA-4FD7-B835-0233B78FB425}" srcOrd="1" destOrd="0" presId="urn:microsoft.com/office/officeart/2005/8/layout/lProcess3"/>
    <dgm:cxn modelId="{FBFA8961-3F0D-42C5-A885-C55E4118893E}" type="presParOf" srcId="{8E1F53E5-9C29-4A0E-AA9E-BCCFE103CE72}" destId="{AE8F91E8-8BE1-4FCE-8AF9-0C5371E3CCA2}" srcOrd="2" destOrd="0" presId="urn:microsoft.com/office/officeart/2005/8/layout/lProcess3"/>
    <dgm:cxn modelId="{7399EDFA-2E8E-4E81-B64B-63A5D7C3CF03}" type="presParOf" srcId="{8F718D35-18FA-43EA-8F02-8FA4190652CB}" destId="{7D8D14B0-5987-4AC2-81CB-11DFD0733B0B}" srcOrd="1" destOrd="0" presId="urn:microsoft.com/office/officeart/2005/8/layout/lProcess3"/>
    <dgm:cxn modelId="{87BB7530-92E0-4166-9F61-DC754335D89B}" type="presParOf" srcId="{8F718D35-18FA-43EA-8F02-8FA4190652CB}" destId="{6233D3EB-4C3B-45EB-832B-F18D8B9D4B32}" srcOrd="2" destOrd="0" presId="urn:microsoft.com/office/officeart/2005/8/layout/lProcess3"/>
    <dgm:cxn modelId="{8996E1CA-2407-449D-A216-6EC0E18A6D18}" type="presParOf" srcId="{6233D3EB-4C3B-45EB-832B-F18D8B9D4B32}" destId="{9076A906-4B44-43F0-BE30-CE5190085946}" srcOrd="0" destOrd="0" presId="urn:microsoft.com/office/officeart/2005/8/layout/lProcess3"/>
    <dgm:cxn modelId="{ACBF4E08-FA62-4BF5-A2FF-2D27FFE51C4F}" type="presParOf" srcId="{6233D3EB-4C3B-45EB-832B-F18D8B9D4B32}" destId="{F5E8546D-6D6A-4DCD-BDA8-32CACA4122D8}" srcOrd="1" destOrd="0" presId="urn:microsoft.com/office/officeart/2005/8/layout/lProcess3"/>
    <dgm:cxn modelId="{21DC2C32-AF16-4996-9F8E-BD25EDC69CFE}" type="presParOf" srcId="{6233D3EB-4C3B-45EB-832B-F18D8B9D4B32}" destId="{C0DF0F95-E6B0-47D1-8E17-470E5B33EE5B}" srcOrd="2" destOrd="0" presId="urn:microsoft.com/office/officeart/2005/8/layout/lProcess3"/>
    <dgm:cxn modelId="{86789ED9-FB15-45A9-A906-D4DB437E0FE0}" type="presParOf" srcId="{8F718D35-18FA-43EA-8F02-8FA4190652CB}" destId="{8C65A5E8-0456-49D2-B8D3-83BDB0B7CD1B}" srcOrd="3" destOrd="0" presId="urn:microsoft.com/office/officeart/2005/8/layout/lProcess3"/>
    <dgm:cxn modelId="{81BB1E40-0FA7-4251-A729-E8310D8322BD}" type="presParOf" srcId="{8F718D35-18FA-43EA-8F02-8FA4190652CB}" destId="{AB13A110-CAEB-440A-857A-1F143E7EA63F}" srcOrd="4" destOrd="0" presId="urn:microsoft.com/office/officeart/2005/8/layout/lProcess3"/>
    <dgm:cxn modelId="{46D732D2-5D5F-4864-9E6E-5F9BA6975518}" type="presParOf" srcId="{AB13A110-CAEB-440A-857A-1F143E7EA63F}" destId="{6FD71A1A-88E2-42BE-9F2A-F79CB135BF37}" srcOrd="0" destOrd="0" presId="urn:microsoft.com/office/officeart/2005/8/layout/lProcess3"/>
    <dgm:cxn modelId="{3AE6B89F-77D9-45DD-805A-55ACA6C03E53}" type="presParOf" srcId="{AB13A110-CAEB-440A-857A-1F143E7EA63F}" destId="{CFBAC71F-B8F3-4F61-B21C-43AA18883BDB}" srcOrd="1" destOrd="0" presId="urn:microsoft.com/office/officeart/2005/8/layout/lProcess3"/>
    <dgm:cxn modelId="{06ABA60D-2A49-4D47-9FAC-FC8BC06BF5E6}" type="presParOf" srcId="{AB13A110-CAEB-440A-857A-1F143E7EA63F}" destId="{9593EBD1-0E2B-415B-80E3-E946E9A593FF}" srcOrd="2" destOrd="0" presId="urn:microsoft.com/office/officeart/2005/8/layout/lProcess3"/>
    <dgm:cxn modelId="{08991B50-2AD7-42F0-A945-C06E58A7B916}" type="presParOf" srcId="{8F718D35-18FA-43EA-8F02-8FA4190652CB}" destId="{EBC27B5D-3774-4434-876A-A458F0788279}" srcOrd="5" destOrd="0" presId="urn:microsoft.com/office/officeart/2005/8/layout/lProcess3"/>
    <dgm:cxn modelId="{480C2A20-402D-4591-8D64-D14AE200EF93}" type="presParOf" srcId="{8F718D35-18FA-43EA-8F02-8FA4190652CB}" destId="{D0FE0A07-0C77-40DE-B003-C1B899D7EC3B}" srcOrd="6" destOrd="0" presId="urn:microsoft.com/office/officeart/2005/8/layout/lProcess3"/>
    <dgm:cxn modelId="{D06440DD-1456-4FC7-9612-227A64B2E226}" type="presParOf" srcId="{D0FE0A07-0C77-40DE-B003-C1B899D7EC3B}" destId="{149AE577-AD73-4E41-A3CA-688F252AC7BA}" srcOrd="0" destOrd="0" presId="urn:microsoft.com/office/officeart/2005/8/layout/lProcess3"/>
    <dgm:cxn modelId="{6F2FC103-4E6D-491B-94BE-662449505DFF}" type="presParOf" srcId="{D0FE0A07-0C77-40DE-B003-C1B899D7EC3B}" destId="{AC18F4EE-4F9A-46D7-A37B-3DDC002845FC}" srcOrd="1" destOrd="0" presId="urn:microsoft.com/office/officeart/2005/8/layout/lProcess3"/>
    <dgm:cxn modelId="{ADF605A3-21A5-4E49-B3F7-799EEA783FB6}" type="presParOf" srcId="{D0FE0A07-0C77-40DE-B003-C1B899D7EC3B}" destId="{AA875702-9068-4AFA-8510-24541C367D7B}" srcOrd="2" destOrd="0" presId="urn:microsoft.com/office/officeart/2005/8/layout/lProcess3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 rot="10800000">
          <a:off x="0" y="355"/>
          <a:ext cx="2959643" cy="765041"/>
        </a:xfrm>
        <a:prstGeom prst="upArrowCallout">
          <a:avLst/>
        </a:prstGeom>
      </dgm:spPr>
      <dgm:t>
        <a:bodyPr/>
        <a:lstStyle/>
        <a:p>
          <a:pPr algn="ctr"/>
          <a:r>
            <a:rPr lang="tr-TR" sz="1600" b="1" dirty="0" smtClean="0"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dirty="0">
            <a:effectLst/>
            <a:latin typeface="Calibri" panose="020F0502020204030204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 rot="10800000">
          <a:off x="0" y="757935"/>
          <a:ext cx="2959643" cy="765041"/>
        </a:xfrm>
        <a:prstGeom prst="upArrowCallout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0" y="1026464"/>
          <a:ext cx="2959643" cy="228747"/>
        </a:xfrm>
        <a:prstGeom prst="rect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23</a:t>
          </a:r>
          <a:endParaRPr lang="tr-TR" sz="1600" b="1" dirty="0">
            <a:latin typeface="Calibri" panose="020F0502020204030204"/>
            <a:ea typeface="+mn-ea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6052EA5-055E-499F-987E-90D32BD543B3}">
      <dgm:prSet phldrT="[Metin]" custT="1"/>
      <dgm:spPr>
        <a:xfrm>
          <a:off x="0" y="1769511"/>
          <a:ext cx="2959643" cy="228815"/>
        </a:xfrm>
        <a:prstGeom prst="rect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18</a:t>
          </a:r>
          <a:endParaRPr lang="tr-TR" sz="1600" b="1" dirty="0">
            <a:latin typeface="Calibri" panose="020F0502020204030204"/>
            <a:ea typeface="+mn-ea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0" y="1515515"/>
          <a:ext cx="2959643" cy="497425"/>
        </a:xfrm>
        <a:prstGeom prst="rect">
          <a:avLst/>
        </a:prstGeom>
      </dgm:spPr>
      <dgm:t>
        <a:bodyPr/>
        <a:lstStyle/>
        <a:p>
          <a:pPr algn="ctr"/>
          <a:r>
            <a:rPr lang="tr-TR" sz="1600" b="1" smtClean="0">
              <a:latin typeface="Calibri" panose="020F0502020204030204"/>
              <a:ea typeface="+mn-ea"/>
              <a:cs typeface="Arial" pitchFamily="34" charset="0"/>
            </a:rPr>
            <a:t>Taşıma Merkezi Sayısı</a:t>
          </a:r>
          <a:endParaRPr lang="tr-TR" sz="1600" b="1" dirty="0" smtClean="0">
            <a:latin typeface="Calibri" panose="020F0502020204030204"/>
            <a:ea typeface="+mn-ea"/>
            <a:cs typeface="Arial" pitchFamily="34" charset="0"/>
          </a:endParaRP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3FBBED4F-3C6B-48C8-9181-AB0BCB68E5E9}" type="sib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D658487-FC13-4888-8D84-1ACC9ED802CF}" type="par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0" y="258733"/>
          <a:ext cx="2959643" cy="228747"/>
        </a:xfrm>
        <a:prstGeom prst="rect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790</a:t>
          </a: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5D724A7-EFD5-48C2-9F30-ED848AF34D6B}" type="pres">
      <dgm:prSet presAssocID="{358C7644-D3F2-4FF3-AAD6-BF40C8E16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51D616-6F6D-42C2-B9EF-78BF102A020C}" type="pres">
      <dgm:prSet presAssocID="{6D231EA5-5216-4470-B6D2-534F8B892140}" presName="boxAndChildren" presStyleCnt="0"/>
      <dgm:spPr/>
      <dgm:t>
        <a:bodyPr/>
        <a:lstStyle/>
        <a:p>
          <a:endParaRPr lang="tr-TR"/>
        </a:p>
      </dgm:t>
    </dgm:pt>
    <dgm:pt modelId="{AFEFC8C0-3387-489B-9885-5FF706719240}" type="pres">
      <dgm:prSet presAssocID="{6D231EA5-5216-4470-B6D2-534F8B892140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575C4D64-468D-4DF2-82F2-1A2CADAA61AE}" type="pres">
      <dgm:prSet presAssocID="{6D231EA5-5216-4470-B6D2-534F8B892140}" presName="entireBox" presStyleLbl="node1" presStyleIdx="0" presStyleCnt="3"/>
      <dgm:spPr/>
      <dgm:t>
        <a:bodyPr/>
        <a:lstStyle/>
        <a:p>
          <a:endParaRPr lang="tr-TR"/>
        </a:p>
      </dgm:t>
    </dgm:pt>
    <dgm:pt modelId="{5F48810D-18D6-43D8-A331-E03BF47498CF}" type="pres">
      <dgm:prSet presAssocID="{6D231EA5-5216-4470-B6D2-534F8B892140}" presName="descendantBox" presStyleCnt="0"/>
      <dgm:spPr/>
      <dgm:t>
        <a:bodyPr/>
        <a:lstStyle/>
        <a:p>
          <a:endParaRPr lang="tr-TR"/>
        </a:p>
      </dgm:t>
    </dgm:pt>
    <dgm:pt modelId="{17ADEE33-8F24-4BDD-A6AE-1010F3777ED9}" type="pres">
      <dgm:prSet presAssocID="{D6052EA5-055E-499F-987E-90D32BD543B3}" presName="childTextBox" presStyleLbl="fgAccFollowNode1" presStyleIdx="0" presStyleCnt="3" custLinFactNeighborX="2381" custLinFactNeighborY="-20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A597F62A-F22A-4660-A786-8D80A8C86C32}" type="pres">
      <dgm:prSet presAssocID="{41D3FBFF-E0E3-410F-BD98-0A8D62133859}" presName="sp" presStyleCnt="0"/>
      <dgm:spPr/>
      <dgm:t>
        <a:bodyPr/>
        <a:lstStyle/>
        <a:p>
          <a:endParaRPr lang="tr-TR"/>
        </a:p>
      </dgm:t>
    </dgm:pt>
    <dgm:pt modelId="{61707EC5-FE8F-4124-B08E-A245F6DD684E}" type="pres">
      <dgm:prSet presAssocID="{57FA255E-E149-4715-877A-02D47996EEC8}" presName="arrowAndChildren" presStyleCnt="0"/>
      <dgm:spPr/>
      <dgm:t>
        <a:bodyPr/>
        <a:lstStyle/>
        <a:p>
          <a:endParaRPr lang="tr-TR"/>
        </a:p>
      </dgm:t>
    </dgm:pt>
    <dgm:pt modelId="{6C23B788-1FB6-4EC1-BC52-6072509A9618}" type="pres">
      <dgm:prSet presAssocID="{57FA255E-E149-4715-877A-02D47996EEC8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3AF2856F-756B-467E-96B0-93F8986E3754}" type="pres">
      <dgm:prSet presAssocID="{57FA255E-E149-4715-877A-02D47996EEC8}" presName="arrow" presStyleLbl="node1" presStyleIdx="1" presStyleCnt="3"/>
      <dgm:spPr/>
      <dgm:t>
        <a:bodyPr/>
        <a:lstStyle/>
        <a:p>
          <a:endParaRPr lang="tr-TR"/>
        </a:p>
      </dgm:t>
    </dgm:pt>
    <dgm:pt modelId="{A93BB298-204D-4C72-B425-0C7B1C1E604E}" type="pres">
      <dgm:prSet presAssocID="{57FA255E-E149-4715-877A-02D47996EEC8}" presName="descendantArrow" presStyleCnt="0"/>
      <dgm:spPr/>
      <dgm:t>
        <a:bodyPr/>
        <a:lstStyle/>
        <a:p>
          <a:endParaRPr lang="tr-TR"/>
        </a:p>
      </dgm:t>
    </dgm:pt>
    <dgm:pt modelId="{179D3A5B-01E3-4714-AA85-EF22688AB8D3}" type="pres">
      <dgm:prSet presAssocID="{FECFFD6C-08A9-453D-8C93-67D95CDD298A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7063D9D5-2356-406A-BCFE-FBF133B89583}" type="pres">
      <dgm:prSet presAssocID="{1EF64F00-10F9-4E1C-A399-F73C6D746B51}" presName="sp" presStyleCnt="0"/>
      <dgm:spPr/>
      <dgm:t>
        <a:bodyPr/>
        <a:lstStyle/>
        <a:p>
          <a:endParaRPr lang="tr-TR"/>
        </a:p>
      </dgm:t>
    </dgm:pt>
    <dgm:pt modelId="{6960FB7B-9A20-43CC-8661-D9DD8704E4DC}" type="pres">
      <dgm:prSet presAssocID="{54CE52E0-FFAD-425B-9D7E-42DE474568FB}" presName="arrowAndChildren" presStyleCnt="0"/>
      <dgm:spPr/>
      <dgm:t>
        <a:bodyPr/>
        <a:lstStyle/>
        <a:p>
          <a:endParaRPr lang="tr-TR"/>
        </a:p>
      </dgm:t>
    </dgm:pt>
    <dgm:pt modelId="{CD1C0E53-4B3B-4531-AB5D-0A9A301E04C2}" type="pres">
      <dgm:prSet presAssocID="{54CE52E0-FFAD-425B-9D7E-42DE474568FB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EBA5961E-D76F-4749-AC34-7ECBC97F328B}" type="pres">
      <dgm:prSet presAssocID="{54CE52E0-FFAD-425B-9D7E-42DE474568FB}" presName="arrow" presStyleLbl="node1" presStyleIdx="2" presStyleCnt="3"/>
      <dgm:spPr/>
      <dgm:t>
        <a:bodyPr/>
        <a:lstStyle/>
        <a:p>
          <a:endParaRPr lang="tr-TR"/>
        </a:p>
      </dgm:t>
    </dgm:pt>
    <dgm:pt modelId="{E375F729-F2FF-4864-950D-1178BC8B1AE0}" type="pres">
      <dgm:prSet presAssocID="{54CE52E0-FFAD-425B-9D7E-42DE474568FB}" presName="descendantArrow" presStyleCnt="0"/>
      <dgm:spPr/>
      <dgm:t>
        <a:bodyPr/>
        <a:lstStyle/>
        <a:p>
          <a:endParaRPr lang="tr-TR"/>
        </a:p>
      </dgm:t>
    </dgm:pt>
    <dgm:pt modelId="{2DBF90B3-5B4E-42CD-9888-36C3E9A208F7}" type="pres">
      <dgm:prSet presAssocID="{DB595BB2-B621-48C9-AC91-5C59DD7FB6B6}" presName="childTextArrow" presStyleLbl="fgAccFollowNode1" presStyleIdx="2" presStyleCnt="3" custLinFactNeighborX="-5246" custLinFactNeighborY="-44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</dgm:ptLst>
  <dgm:cxnLst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498D8F32-A174-4104-B23F-DA68E16B426A}" type="presOf" srcId="{6D231EA5-5216-4470-B6D2-534F8B892140}" destId="{AFEFC8C0-3387-489B-9885-5FF706719240}" srcOrd="0" destOrd="0" presId="urn:microsoft.com/office/officeart/2005/8/layout/process4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DD4D1464-E47F-437B-832C-ECCA75C66E70}" type="presOf" srcId="{DB595BB2-B621-48C9-AC91-5C59DD7FB6B6}" destId="{2DBF90B3-5B4E-42CD-9888-36C3E9A208F7}" srcOrd="0" destOrd="0" presId="urn:microsoft.com/office/officeart/2005/8/layout/process4"/>
    <dgm:cxn modelId="{B0E4348C-D347-4385-957A-284528E62797}" type="presOf" srcId="{6D231EA5-5216-4470-B6D2-534F8B892140}" destId="{575C4D64-468D-4DF2-82F2-1A2CADAA61AE}" srcOrd="1" destOrd="0" presId="urn:microsoft.com/office/officeart/2005/8/layout/process4"/>
    <dgm:cxn modelId="{09BCD7EB-F3A7-45C1-B070-923A9D45E624}" type="presOf" srcId="{57FA255E-E149-4715-877A-02D47996EEC8}" destId="{3AF2856F-756B-467E-96B0-93F8986E3754}" srcOrd="1" destOrd="0" presId="urn:microsoft.com/office/officeart/2005/8/layout/process4"/>
    <dgm:cxn modelId="{6E9C9159-7C23-45DC-B503-19598BE26160}" type="presOf" srcId="{57FA255E-E149-4715-877A-02D47996EEC8}" destId="{6C23B788-1FB6-4EC1-BC52-6072509A9618}" srcOrd="0" destOrd="0" presId="urn:microsoft.com/office/officeart/2005/8/layout/process4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38AF48F6-D82F-473B-805C-52248504DEF6}" type="presOf" srcId="{54CE52E0-FFAD-425B-9D7E-42DE474568FB}" destId="{CD1C0E53-4B3B-4531-AB5D-0A9A301E04C2}" srcOrd="0" destOrd="0" presId="urn:microsoft.com/office/officeart/2005/8/layout/process4"/>
    <dgm:cxn modelId="{7DC6142A-F77E-4DE0-9B70-3A3016733805}" type="presOf" srcId="{358C7644-D3F2-4FF3-AAD6-BF40C8E16735}" destId="{45D724A7-EFD5-48C2-9F30-ED848AF34D6B}" srcOrd="0" destOrd="0" presId="urn:microsoft.com/office/officeart/2005/8/layout/process4"/>
    <dgm:cxn modelId="{A895472D-72AB-4692-A861-14D447965A33}" type="presOf" srcId="{FECFFD6C-08A9-453D-8C93-67D95CDD298A}" destId="{179D3A5B-01E3-4714-AA85-EF22688AB8D3}" srcOrd="0" destOrd="0" presId="urn:microsoft.com/office/officeart/2005/8/layout/process4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53206064-5933-4CFE-BED6-8AD2C4B310C1}" srcId="{6D231EA5-5216-4470-B6D2-534F8B892140}" destId="{D6052EA5-055E-499F-987E-90D32BD543B3}" srcOrd="0" destOrd="0" parTransId="{DD658487-FC13-4888-8D84-1ACC9ED802CF}" sibTransId="{3FBBED4F-3C6B-48C8-9181-AB0BCB68E5E9}"/>
    <dgm:cxn modelId="{1D84CAE5-A562-46A1-8736-511934866E81}" type="presOf" srcId="{54CE52E0-FFAD-425B-9D7E-42DE474568FB}" destId="{EBA5961E-D76F-4749-AC34-7ECBC97F328B}" srcOrd="1" destOrd="0" presId="urn:microsoft.com/office/officeart/2005/8/layout/process4"/>
    <dgm:cxn modelId="{40888218-8371-478B-910F-75C0D040C0AB}" type="presOf" srcId="{D6052EA5-055E-499F-987E-90D32BD543B3}" destId="{17ADEE33-8F24-4BDD-A6AE-1010F3777ED9}" srcOrd="0" destOrd="0" presId="urn:microsoft.com/office/officeart/2005/8/layout/process4"/>
    <dgm:cxn modelId="{55A189EC-2592-406A-9BE5-8FD5FF71CDE4}" type="presParOf" srcId="{45D724A7-EFD5-48C2-9F30-ED848AF34D6B}" destId="{5251D616-6F6D-42C2-B9EF-78BF102A020C}" srcOrd="0" destOrd="0" presId="urn:microsoft.com/office/officeart/2005/8/layout/process4"/>
    <dgm:cxn modelId="{3B2ACFAF-676F-40DB-B885-56968AFB2114}" type="presParOf" srcId="{5251D616-6F6D-42C2-B9EF-78BF102A020C}" destId="{AFEFC8C0-3387-489B-9885-5FF706719240}" srcOrd="0" destOrd="0" presId="urn:microsoft.com/office/officeart/2005/8/layout/process4"/>
    <dgm:cxn modelId="{FE4138CB-B5D0-4232-9E17-489D85C804C8}" type="presParOf" srcId="{5251D616-6F6D-42C2-B9EF-78BF102A020C}" destId="{575C4D64-468D-4DF2-82F2-1A2CADAA61AE}" srcOrd="1" destOrd="0" presId="urn:microsoft.com/office/officeart/2005/8/layout/process4"/>
    <dgm:cxn modelId="{BBEE5053-E979-4DFA-8EFA-8BF25E5FA48A}" type="presParOf" srcId="{5251D616-6F6D-42C2-B9EF-78BF102A020C}" destId="{5F48810D-18D6-43D8-A331-E03BF47498CF}" srcOrd="2" destOrd="0" presId="urn:microsoft.com/office/officeart/2005/8/layout/process4"/>
    <dgm:cxn modelId="{608332A2-0761-41A4-873E-624131A858F5}" type="presParOf" srcId="{5F48810D-18D6-43D8-A331-E03BF47498CF}" destId="{17ADEE33-8F24-4BDD-A6AE-1010F3777ED9}" srcOrd="0" destOrd="0" presId="urn:microsoft.com/office/officeart/2005/8/layout/process4"/>
    <dgm:cxn modelId="{75D5B2CD-F63B-40D7-8B64-BED962831921}" type="presParOf" srcId="{45D724A7-EFD5-48C2-9F30-ED848AF34D6B}" destId="{A597F62A-F22A-4660-A786-8D80A8C86C32}" srcOrd="1" destOrd="0" presId="urn:microsoft.com/office/officeart/2005/8/layout/process4"/>
    <dgm:cxn modelId="{8279B4F0-287D-4E7B-8779-7D91CC35DF7B}" type="presParOf" srcId="{45D724A7-EFD5-48C2-9F30-ED848AF34D6B}" destId="{61707EC5-FE8F-4124-B08E-A245F6DD684E}" srcOrd="2" destOrd="0" presId="urn:microsoft.com/office/officeart/2005/8/layout/process4"/>
    <dgm:cxn modelId="{A905B991-68D3-46A3-A480-C571D40AEE07}" type="presParOf" srcId="{61707EC5-FE8F-4124-B08E-A245F6DD684E}" destId="{6C23B788-1FB6-4EC1-BC52-6072509A9618}" srcOrd="0" destOrd="0" presId="urn:microsoft.com/office/officeart/2005/8/layout/process4"/>
    <dgm:cxn modelId="{21A8F479-1A1C-495E-BD56-AA046C0E7742}" type="presParOf" srcId="{61707EC5-FE8F-4124-B08E-A245F6DD684E}" destId="{3AF2856F-756B-467E-96B0-93F8986E3754}" srcOrd="1" destOrd="0" presId="urn:microsoft.com/office/officeart/2005/8/layout/process4"/>
    <dgm:cxn modelId="{6BFB9ADB-5EE8-49D5-9BF3-8F91EF8EA98B}" type="presParOf" srcId="{61707EC5-FE8F-4124-B08E-A245F6DD684E}" destId="{A93BB298-204D-4C72-B425-0C7B1C1E604E}" srcOrd="2" destOrd="0" presId="urn:microsoft.com/office/officeart/2005/8/layout/process4"/>
    <dgm:cxn modelId="{4C3DC123-1B09-4D90-8B9D-0C40836B236A}" type="presParOf" srcId="{A93BB298-204D-4C72-B425-0C7B1C1E604E}" destId="{179D3A5B-01E3-4714-AA85-EF22688AB8D3}" srcOrd="0" destOrd="0" presId="urn:microsoft.com/office/officeart/2005/8/layout/process4"/>
    <dgm:cxn modelId="{6AD0C20A-0B2A-4D97-8C03-4372FDB49D84}" type="presParOf" srcId="{45D724A7-EFD5-48C2-9F30-ED848AF34D6B}" destId="{7063D9D5-2356-406A-BCFE-FBF133B89583}" srcOrd="3" destOrd="0" presId="urn:microsoft.com/office/officeart/2005/8/layout/process4"/>
    <dgm:cxn modelId="{04DE797D-E7ED-4027-A48D-512CEFBCBD09}" type="presParOf" srcId="{45D724A7-EFD5-48C2-9F30-ED848AF34D6B}" destId="{6960FB7B-9A20-43CC-8661-D9DD8704E4DC}" srcOrd="4" destOrd="0" presId="urn:microsoft.com/office/officeart/2005/8/layout/process4"/>
    <dgm:cxn modelId="{9B53B209-486E-424E-AA60-5249D81F72F4}" type="presParOf" srcId="{6960FB7B-9A20-43CC-8661-D9DD8704E4DC}" destId="{CD1C0E53-4B3B-4531-AB5D-0A9A301E04C2}" srcOrd="0" destOrd="0" presId="urn:microsoft.com/office/officeart/2005/8/layout/process4"/>
    <dgm:cxn modelId="{D27967E0-33AD-466F-B6F7-8F1C3ECB1256}" type="presParOf" srcId="{6960FB7B-9A20-43CC-8661-D9DD8704E4DC}" destId="{EBA5961E-D76F-4749-AC34-7ECBC97F328B}" srcOrd="1" destOrd="0" presId="urn:microsoft.com/office/officeart/2005/8/layout/process4"/>
    <dgm:cxn modelId="{74E918A0-C057-4532-BE6B-3465143674BE}" type="presParOf" srcId="{6960FB7B-9A20-43CC-8661-D9DD8704E4DC}" destId="{E375F729-F2FF-4864-950D-1178BC8B1AE0}" srcOrd="2" destOrd="0" presId="urn:microsoft.com/office/officeart/2005/8/layout/process4"/>
    <dgm:cxn modelId="{71333871-9248-4883-A74E-8593B36DBF20}" type="presParOf" srcId="{E375F729-F2FF-4864-950D-1178BC8B1AE0}" destId="{2DBF90B3-5B4E-42CD-9888-36C3E9A208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lProcess3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>
          <a:off x="13586" y="515"/>
          <a:ext cx="3249787" cy="517828"/>
        </a:xfrm>
        <a:prstGeom prst="chevron">
          <a:avLst/>
        </a:prstGeom>
      </dgm:spPr>
      <dgm:t>
        <a:bodyPr/>
        <a:lstStyle/>
        <a:p>
          <a:pPr algn="ctr"/>
          <a:r>
            <a:rPr lang="tr-TR" sz="1800" b="1" smtClean="0">
              <a:latin typeface="Calibri"/>
              <a:ea typeface="+mn-ea"/>
              <a:cs typeface="Arial" pitchFamily="34" charset="0"/>
            </a:rPr>
            <a:t>Yıllık Taşıma Maliyeti (TL)</a:t>
          </a:r>
          <a:endParaRPr lang="tr-TR" sz="1800" b="1" dirty="0">
            <a:latin typeface="Calibri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>
          <a:off x="13586" y="590840"/>
          <a:ext cx="3250914" cy="517828"/>
        </a:xfrm>
        <a:prstGeom prst="chevron">
          <a:avLst/>
        </a:prstGeom>
      </dgm:spPr>
      <dgm:t>
        <a:bodyPr/>
        <a:lstStyle/>
        <a:p>
          <a:pPr algn="ctr"/>
          <a:r>
            <a:rPr lang="tr-TR" sz="1800" b="1" smtClean="0">
              <a:latin typeface="Calibri"/>
              <a:ea typeface="+mn-ea"/>
              <a:cs typeface="Arial" pitchFamily="34" charset="0"/>
            </a:rPr>
            <a:t>Yıllık Yemek Maliyeti (TL)</a:t>
          </a:r>
          <a:endParaRPr lang="tr-TR" sz="1800" b="1" dirty="0" smtClean="0">
            <a:latin typeface="Calibri"/>
            <a:ea typeface="+mn-ea"/>
            <a:cs typeface="Arial" pitchFamily="34" charset="0"/>
          </a:endParaRP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3052515" y="53045"/>
          <a:ext cx="2278991" cy="429797"/>
        </a:xfrm>
        <a:prstGeom prst="chevron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1.142.045,60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3066977" y="644599"/>
          <a:ext cx="2278991" cy="429797"/>
        </a:xfrm>
        <a:prstGeom prst="chevron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792.885,60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13586" y="1181164"/>
          <a:ext cx="3250914" cy="517828"/>
        </a:xfrm>
        <a:prstGeom prst="chevron">
          <a:avLst/>
        </a:prstGeom>
      </dgm:spPr>
      <dgm:t>
        <a:bodyPr/>
        <a:lstStyle/>
        <a:p>
          <a:pPr algn="ctr"/>
          <a:r>
            <a:rPr lang="tr-TR" sz="2000" b="1" dirty="0" smtClean="0">
              <a:latin typeface="Calibri"/>
              <a:ea typeface="+mn-ea"/>
              <a:cs typeface="Arial" pitchFamily="34" charset="0"/>
            </a:rPr>
            <a:t>Toplam Maliyet (TL)</a:t>
          </a: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0DD863F5-E5A1-49B9-8D94-4A88E92B5814}">
      <dgm:prSet phldrT="[Metin]" custT="1"/>
      <dgm:spPr>
        <a:xfrm>
          <a:off x="3044142" y="1225180"/>
          <a:ext cx="2277422" cy="429797"/>
        </a:xfrm>
        <a:prstGeom prst="chevron">
          <a:avLst/>
        </a:prstGeom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1.934,931,20</a:t>
          </a:r>
        </a:p>
      </dgm:t>
    </dgm:pt>
    <dgm:pt modelId="{FB5DADCF-A269-4072-BF33-D8249DC343E6}" type="parTrans" cxnId="{75AB3E2F-8C24-4DB4-8CE5-FE2EF0E0B6ED}">
      <dgm:prSet/>
      <dgm:spPr/>
      <dgm:t>
        <a:bodyPr/>
        <a:lstStyle/>
        <a:p>
          <a:endParaRPr lang="tr-TR"/>
        </a:p>
      </dgm:t>
    </dgm:pt>
    <dgm:pt modelId="{0E0BBC16-2B44-4018-9E11-8875A3C18DA9}" type="sibTrans" cxnId="{75AB3E2F-8C24-4DB4-8CE5-FE2EF0E0B6ED}">
      <dgm:prSet/>
      <dgm:spPr/>
      <dgm:t>
        <a:bodyPr/>
        <a:lstStyle/>
        <a:p>
          <a:endParaRPr lang="tr-TR"/>
        </a:p>
      </dgm:t>
    </dgm:pt>
    <dgm:pt modelId="{8F718D35-18FA-43EA-8F02-8FA4190652CB}" type="pres">
      <dgm:prSet presAssocID="{358C7644-D3F2-4FF3-AAD6-BF40C8E167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E1F53E5-9C29-4A0E-AA9E-BCCFE103CE72}" type="pres">
      <dgm:prSet presAssocID="{54CE52E0-FFAD-425B-9D7E-42DE474568FB}" presName="horFlow" presStyleCnt="0"/>
      <dgm:spPr/>
      <dgm:t>
        <a:bodyPr/>
        <a:lstStyle/>
        <a:p>
          <a:endParaRPr lang="tr-TR"/>
        </a:p>
      </dgm:t>
    </dgm:pt>
    <dgm:pt modelId="{7074F8ED-AFC3-4237-BD87-202850749667}" type="pres">
      <dgm:prSet presAssocID="{54CE52E0-FFAD-425B-9D7E-42DE474568FB}" presName="bigChev" presStyleLbl="node1" presStyleIdx="0" presStyleCnt="3" custScaleX="251032"/>
      <dgm:spPr/>
      <dgm:t>
        <a:bodyPr/>
        <a:lstStyle/>
        <a:p>
          <a:endParaRPr lang="tr-TR"/>
        </a:p>
      </dgm:t>
    </dgm:pt>
    <dgm:pt modelId="{681FDFFF-09EA-4FD7-B835-0233B78FB425}" type="pres">
      <dgm:prSet presAssocID="{73AC3D47-3B43-4776-BADF-036038AB6161}" presName="parTrans" presStyleCnt="0"/>
      <dgm:spPr/>
      <dgm:t>
        <a:bodyPr/>
        <a:lstStyle/>
        <a:p>
          <a:endParaRPr lang="tr-TR"/>
        </a:p>
      </dgm:t>
    </dgm:pt>
    <dgm:pt modelId="{AE8F91E8-8BE1-4FCE-8AF9-0C5371E3CCA2}" type="pres">
      <dgm:prSet presAssocID="{DB595BB2-B621-48C9-AC91-5C59DD7FB6B6}" presName="node" presStyleLbl="alignAccFollowNode1" presStyleIdx="0" presStyleCnt="3" custScaleX="212099" custLinFactNeighborX="-25292" custLinFactNeighborY="19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8D14B0-5987-4AC2-81CB-11DFD0733B0B}" type="pres">
      <dgm:prSet presAssocID="{54CE52E0-FFAD-425B-9D7E-42DE474568FB}" presName="vSp" presStyleCnt="0"/>
      <dgm:spPr/>
      <dgm:t>
        <a:bodyPr/>
        <a:lstStyle/>
        <a:p>
          <a:endParaRPr lang="tr-TR"/>
        </a:p>
      </dgm:t>
    </dgm:pt>
    <dgm:pt modelId="{6233D3EB-4C3B-45EB-832B-F18D8B9D4B32}" type="pres">
      <dgm:prSet presAssocID="{57FA255E-E149-4715-877A-02D47996EEC8}" presName="horFlow" presStyleCnt="0"/>
      <dgm:spPr/>
      <dgm:t>
        <a:bodyPr/>
        <a:lstStyle/>
        <a:p>
          <a:endParaRPr lang="tr-TR"/>
        </a:p>
      </dgm:t>
    </dgm:pt>
    <dgm:pt modelId="{9076A906-4B44-43F0-BE30-CE5190085946}" type="pres">
      <dgm:prSet presAssocID="{57FA255E-E149-4715-877A-02D47996EEC8}" presName="bigChev" presStyleLbl="node1" presStyleIdx="1" presStyleCnt="3" custScaleX="251119"/>
      <dgm:spPr/>
      <dgm:t>
        <a:bodyPr/>
        <a:lstStyle/>
        <a:p>
          <a:endParaRPr lang="tr-TR"/>
        </a:p>
      </dgm:t>
    </dgm:pt>
    <dgm:pt modelId="{F5E8546D-6D6A-4DCD-BDA8-32CACA4122D8}" type="pres">
      <dgm:prSet presAssocID="{51AE8EF6-E720-4824-BB19-EC9410B3A780}" presName="parTrans" presStyleCnt="0"/>
      <dgm:spPr/>
      <dgm:t>
        <a:bodyPr/>
        <a:lstStyle/>
        <a:p>
          <a:endParaRPr lang="tr-TR"/>
        </a:p>
      </dgm:t>
    </dgm:pt>
    <dgm:pt modelId="{C0DF0F95-E6B0-47D1-8E17-470E5B33EE5B}" type="pres">
      <dgm:prSet presAssocID="{FECFFD6C-08A9-453D-8C93-67D95CDD298A}" presName="node" presStyleLbl="alignAccFollowNode1" presStyleIdx="1" presStyleCnt="3" custScaleX="212099" custLinFactNeighborX="3258" custLinFactNeighborY="70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65A5E8-0456-49D2-B8D3-83BDB0B7CD1B}" type="pres">
      <dgm:prSet presAssocID="{57FA255E-E149-4715-877A-02D47996EEC8}" presName="vSp" presStyleCnt="0"/>
      <dgm:spPr/>
      <dgm:t>
        <a:bodyPr/>
        <a:lstStyle/>
        <a:p>
          <a:endParaRPr lang="tr-TR"/>
        </a:p>
      </dgm:t>
    </dgm:pt>
    <dgm:pt modelId="{D0FE0A07-0C77-40DE-B003-C1B899D7EC3B}" type="pres">
      <dgm:prSet presAssocID="{6D231EA5-5216-4470-B6D2-534F8B892140}" presName="horFlow" presStyleCnt="0"/>
      <dgm:spPr/>
      <dgm:t>
        <a:bodyPr/>
        <a:lstStyle/>
        <a:p>
          <a:endParaRPr lang="tr-TR"/>
        </a:p>
      </dgm:t>
    </dgm:pt>
    <dgm:pt modelId="{149AE577-AD73-4E41-A3CA-688F252AC7BA}" type="pres">
      <dgm:prSet presAssocID="{6D231EA5-5216-4470-B6D2-534F8B892140}" presName="bigChev" presStyleLbl="node1" presStyleIdx="2" presStyleCnt="3" custScaleX="251119"/>
      <dgm:spPr/>
      <dgm:t>
        <a:bodyPr/>
        <a:lstStyle/>
        <a:p>
          <a:endParaRPr lang="tr-TR"/>
        </a:p>
      </dgm:t>
    </dgm:pt>
    <dgm:pt modelId="{AC18F4EE-4F9A-46D7-A37B-3DDC002845FC}" type="pres">
      <dgm:prSet presAssocID="{FB5DADCF-A269-4072-BF33-D8249DC343E6}" presName="parTrans" presStyleCnt="0"/>
      <dgm:spPr/>
      <dgm:t>
        <a:bodyPr/>
        <a:lstStyle/>
        <a:p>
          <a:endParaRPr lang="tr-TR"/>
        </a:p>
      </dgm:t>
    </dgm:pt>
    <dgm:pt modelId="{AA875702-9068-4AFA-8510-24541C367D7B}" type="pres">
      <dgm:prSet presAssocID="{0DD863F5-E5A1-49B9-8D94-4A88E92B5814}" presName="node" presStyleLbl="alignAccFollowNode1" presStyleIdx="2" presStyleCnt="3" custScaleX="211953" custLinFactNeighborX="-309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7EDE1C6-4897-4E67-B9CE-2305E4CFB4FD}" type="presOf" srcId="{6D231EA5-5216-4470-B6D2-534F8B892140}" destId="{149AE577-AD73-4E41-A3CA-688F252AC7BA}" srcOrd="0" destOrd="0" presId="urn:microsoft.com/office/officeart/2005/8/layout/lProcess3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F3B6FB30-2EE5-4D1D-AA63-A81A46FD347B}" type="presOf" srcId="{0DD863F5-E5A1-49B9-8D94-4A88E92B5814}" destId="{AA875702-9068-4AFA-8510-24541C367D7B}" srcOrd="0" destOrd="0" presId="urn:microsoft.com/office/officeart/2005/8/layout/lProcess3"/>
    <dgm:cxn modelId="{7657E473-3314-44B4-8248-2D221901EB18}" type="presOf" srcId="{54CE52E0-FFAD-425B-9D7E-42DE474568FB}" destId="{7074F8ED-AFC3-4237-BD87-202850749667}" srcOrd="0" destOrd="0" presId="urn:microsoft.com/office/officeart/2005/8/layout/lProcess3"/>
    <dgm:cxn modelId="{75AB3E2F-8C24-4DB4-8CE5-FE2EF0E0B6ED}" srcId="{6D231EA5-5216-4470-B6D2-534F8B892140}" destId="{0DD863F5-E5A1-49B9-8D94-4A88E92B5814}" srcOrd="0" destOrd="0" parTransId="{FB5DADCF-A269-4072-BF33-D8249DC343E6}" sibTransId="{0E0BBC16-2B44-4018-9E11-8875A3C18DA9}"/>
    <dgm:cxn modelId="{ABCFA0BD-FAC7-44CD-A9C5-72614C8F31AD}" type="presOf" srcId="{DB595BB2-B621-48C9-AC91-5C59DD7FB6B6}" destId="{AE8F91E8-8BE1-4FCE-8AF9-0C5371E3CCA2}" srcOrd="0" destOrd="0" presId="urn:microsoft.com/office/officeart/2005/8/layout/lProcess3"/>
    <dgm:cxn modelId="{7F94413F-265C-4E94-82A8-C3F04D6ED51F}" type="presOf" srcId="{FECFFD6C-08A9-453D-8C93-67D95CDD298A}" destId="{C0DF0F95-E6B0-47D1-8E17-470E5B33EE5B}" srcOrd="0" destOrd="0" presId="urn:microsoft.com/office/officeart/2005/8/layout/lProcess3"/>
    <dgm:cxn modelId="{78B4B875-0091-4FBC-9F23-4758370CD238}" type="presOf" srcId="{57FA255E-E149-4715-877A-02D47996EEC8}" destId="{9076A906-4B44-43F0-BE30-CE5190085946}" srcOrd="0" destOrd="0" presId="urn:microsoft.com/office/officeart/2005/8/layout/lProcess3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32BB89E0-9798-4D06-960A-FF3EA871903F}" type="presOf" srcId="{358C7644-D3F2-4FF3-AAD6-BF40C8E16735}" destId="{8F718D35-18FA-43EA-8F02-8FA4190652CB}" srcOrd="0" destOrd="0" presId="urn:microsoft.com/office/officeart/2005/8/layout/lProcess3"/>
    <dgm:cxn modelId="{A0ED0AC4-4F3A-439B-9E94-F5AEF997B09F}" type="presParOf" srcId="{8F718D35-18FA-43EA-8F02-8FA4190652CB}" destId="{8E1F53E5-9C29-4A0E-AA9E-BCCFE103CE72}" srcOrd="0" destOrd="0" presId="urn:microsoft.com/office/officeart/2005/8/layout/lProcess3"/>
    <dgm:cxn modelId="{01C029B2-54B4-452E-80B7-E75FE4006E37}" type="presParOf" srcId="{8E1F53E5-9C29-4A0E-AA9E-BCCFE103CE72}" destId="{7074F8ED-AFC3-4237-BD87-202850749667}" srcOrd="0" destOrd="0" presId="urn:microsoft.com/office/officeart/2005/8/layout/lProcess3"/>
    <dgm:cxn modelId="{A8589730-5341-4CDC-81BD-7AF79A54CCF8}" type="presParOf" srcId="{8E1F53E5-9C29-4A0E-AA9E-BCCFE103CE72}" destId="{681FDFFF-09EA-4FD7-B835-0233B78FB425}" srcOrd="1" destOrd="0" presId="urn:microsoft.com/office/officeart/2005/8/layout/lProcess3"/>
    <dgm:cxn modelId="{A9B0549F-4FBF-4127-B42A-6609B5F66448}" type="presParOf" srcId="{8E1F53E5-9C29-4A0E-AA9E-BCCFE103CE72}" destId="{AE8F91E8-8BE1-4FCE-8AF9-0C5371E3CCA2}" srcOrd="2" destOrd="0" presId="urn:microsoft.com/office/officeart/2005/8/layout/lProcess3"/>
    <dgm:cxn modelId="{CCF8AC04-8F44-4EF7-AC1C-6536EA55757D}" type="presParOf" srcId="{8F718D35-18FA-43EA-8F02-8FA4190652CB}" destId="{7D8D14B0-5987-4AC2-81CB-11DFD0733B0B}" srcOrd="1" destOrd="0" presId="urn:microsoft.com/office/officeart/2005/8/layout/lProcess3"/>
    <dgm:cxn modelId="{DD5666ED-5D92-4354-919C-3A3D0DD4173E}" type="presParOf" srcId="{8F718D35-18FA-43EA-8F02-8FA4190652CB}" destId="{6233D3EB-4C3B-45EB-832B-F18D8B9D4B32}" srcOrd="2" destOrd="0" presId="urn:microsoft.com/office/officeart/2005/8/layout/lProcess3"/>
    <dgm:cxn modelId="{410D4843-E93A-4705-ADD0-BE665E267C29}" type="presParOf" srcId="{6233D3EB-4C3B-45EB-832B-F18D8B9D4B32}" destId="{9076A906-4B44-43F0-BE30-CE5190085946}" srcOrd="0" destOrd="0" presId="urn:microsoft.com/office/officeart/2005/8/layout/lProcess3"/>
    <dgm:cxn modelId="{CF38C602-5457-4269-880E-23FF1B624FE0}" type="presParOf" srcId="{6233D3EB-4C3B-45EB-832B-F18D8B9D4B32}" destId="{F5E8546D-6D6A-4DCD-BDA8-32CACA4122D8}" srcOrd="1" destOrd="0" presId="urn:microsoft.com/office/officeart/2005/8/layout/lProcess3"/>
    <dgm:cxn modelId="{03314623-996E-4957-8A07-67060DE1AF6D}" type="presParOf" srcId="{6233D3EB-4C3B-45EB-832B-F18D8B9D4B32}" destId="{C0DF0F95-E6B0-47D1-8E17-470E5B33EE5B}" srcOrd="2" destOrd="0" presId="urn:microsoft.com/office/officeart/2005/8/layout/lProcess3"/>
    <dgm:cxn modelId="{FD0C51EE-D9DC-4A7F-8070-4F768ED960FF}" type="presParOf" srcId="{8F718D35-18FA-43EA-8F02-8FA4190652CB}" destId="{8C65A5E8-0456-49D2-B8D3-83BDB0B7CD1B}" srcOrd="3" destOrd="0" presId="urn:microsoft.com/office/officeart/2005/8/layout/lProcess3"/>
    <dgm:cxn modelId="{3181F085-D241-4CBA-B40C-CB0C61780A72}" type="presParOf" srcId="{8F718D35-18FA-43EA-8F02-8FA4190652CB}" destId="{D0FE0A07-0C77-40DE-B003-C1B899D7EC3B}" srcOrd="4" destOrd="0" presId="urn:microsoft.com/office/officeart/2005/8/layout/lProcess3"/>
    <dgm:cxn modelId="{F2B3FF98-95F1-458C-A6F0-1A643774DA00}" type="presParOf" srcId="{D0FE0A07-0C77-40DE-B003-C1B899D7EC3B}" destId="{149AE577-AD73-4E41-A3CA-688F252AC7BA}" srcOrd="0" destOrd="0" presId="urn:microsoft.com/office/officeart/2005/8/layout/lProcess3"/>
    <dgm:cxn modelId="{17CF9AAB-C8A3-4DA0-A6C9-A5A8729FF42B}" type="presParOf" srcId="{D0FE0A07-0C77-40DE-B003-C1B899D7EC3B}" destId="{AC18F4EE-4F9A-46D7-A37B-3DDC002845FC}" srcOrd="1" destOrd="0" presId="urn:microsoft.com/office/officeart/2005/8/layout/lProcess3"/>
    <dgm:cxn modelId="{E170A296-E8F6-469F-ABE4-87E6140EA336}" type="presParOf" srcId="{D0FE0A07-0C77-40DE-B003-C1B899D7EC3B}" destId="{AA875702-9068-4AFA-8510-24541C367D7B}" srcOrd="2" destOrd="0" presId="urn:microsoft.com/office/officeart/2005/8/layout/lProcess3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 rot="10800000">
          <a:off x="0" y="355"/>
          <a:ext cx="2959643" cy="765041"/>
        </a:xfrm>
        <a:prstGeom prst="upArrowCallout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smtClean="0">
              <a:solidFill>
                <a:srgbClr val="3C4743"/>
              </a:solidFill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dirty="0">
            <a:solidFill>
              <a:srgbClr val="3C4743"/>
            </a:solidFill>
            <a:effectLst/>
            <a:latin typeface="Calibri" panose="020F0502020204030204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 rot="10800000">
          <a:off x="0" y="757935"/>
          <a:ext cx="2959643" cy="765041"/>
        </a:xfrm>
        <a:prstGeom prst="upArrowCallout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smtClean="0">
              <a:solidFill>
                <a:srgbClr val="3C4743"/>
              </a:solidFill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  <a:endParaRPr lang="tr-TR" sz="1600" b="1" dirty="0" smtClean="0">
            <a:solidFill>
              <a:srgbClr val="3C4743"/>
            </a:solidFill>
            <a:latin typeface="Calibri" panose="020F0502020204030204"/>
            <a:ea typeface="+mn-ea"/>
            <a:cs typeface="Arial" pitchFamily="34" charset="0"/>
          </a:endParaRP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0" y="1026464"/>
          <a:ext cx="2959643" cy="228747"/>
        </a:xfrm>
        <a:prstGeom prst="rect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Arial" pitchFamily="34" charset="0"/>
            </a:rPr>
            <a:t>14</a:t>
          </a:r>
          <a:endParaRPr lang="tr-TR" sz="1600" b="1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6052EA5-055E-499F-987E-90D32BD543B3}">
      <dgm:prSet phldrT="[Metin]" custT="1"/>
      <dgm:spPr>
        <a:xfrm>
          <a:off x="0" y="1769511"/>
          <a:ext cx="2959643" cy="228815"/>
        </a:xfrm>
        <a:prstGeom prst="rect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Arial" pitchFamily="34" charset="0"/>
            </a:rPr>
            <a:t>10</a:t>
          </a:r>
          <a:endParaRPr lang="tr-TR" sz="1600" b="1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0" y="1515515"/>
          <a:ext cx="2959643" cy="497425"/>
        </a:xfrm>
        <a:prstGeom prst="rect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smtClean="0">
              <a:solidFill>
                <a:srgbClr val="3C4743"/>
              </a:solidFill>
              <a:latin typeface="Calibri" panose="020F0502020204030204"/>
              <a:ea typeface="+mn-ea"/>
              <a:cs typeface="Arial" pitchFamily="34" charset="0"/>
            </a:rPr>
            <a:t>Taşıma Merkezi Sayısı</a:t>
          </a:r>
          <a:endParaRPr lang="tr-TR" sz="1600" b="1" dirty="0" smtClean="0">
            <a:solidFill>
              <a:srgbClr val="3C4743"/>
            </a:solidFill>
            <a:latin typeface="Calibri" panose="020F0502020204030204"/>
            <a:ea typeface="+mn-ea"/>
            <a:cs typeface="Arial" pitchFamily="34" charset="0"/>
          </a:endParaRP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3FBBED4F-3C6B-48C8-9181-AB0BCB68E5E9}" type="sib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D658487-FC13-4888-8D84-1ACC9ED802CF}" type="par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0" y="258733"/>
          <a:ext cx="2959643" cy="228747"/>
        </a:xfrm>
        <a:prstGeom prst="rect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Arial" pitchFamily="34" charset="0"/>
            </a:rPr>
            <a:t>228</a:t>
          </a: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5D724A7-EFD5-48C2-9F30-ED848AF34D6B}" type="pres">
      <dgm:prSet presAssocID="{358C7644-D3F2-4FF3-AAD6-BF40C8E16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51D616-6F6D-42C2-B9EF-78BF102A020C}" type="pres">
      <dgm:prSet presAssocID="{6D231EA5-5216-4470-B6D2-534F8B892140}" presName="boxAndChildren" presStyleCnt="0"/>
      <dgm:spPr/>
      <dgm:t>
        <a:bodyPr/>
        <a:lstStyle/>
        <a:p>
          <a:endParaRPr lang="tr-TR"/>
        </a:p>
      </dgm:t>
    </dgm:pt>
    <dgm:pt modelId="{AFEFC8C0-3387-489B-9885-5FF706719240}" type="pres">
      <dgm:prSet presAssocID="{6D231EA5-5216-4470-B6D2-534F8B892140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575C4D64-468D-4DF2-82F2-1A2CADAA61AE}" type="pres">
      <dgm:prSet presAssocID="{6D231EA5-5216-4470-B6D2-534F8B892140}" presName="entireBox" presStyleLbl="node1" presStyleIdx="0" presStyleCnt="3"/>
      <dgm:spPr/>
      <dgm:t>
        <a:bodyPr/>
        <a:lstStyle/>
        <a:p>
          <a:endParaRPr lang="tr-TR"/>
        </a:p>
      </dgm:t>
    </dgm:pt>
    <dgm:pt modelId="{5F48810D-18D6-43D8-A331-E03BF47498CF}" type="pres">
      <dgm:prSet presAssocID="{6D231EA5-5216-4470-B6D2-534F8B892140}" presName="descendantBox" presStyleCnt="0"/>
      <dgm:spPr/>
      <dgm:t>
        <a:bodyPr/>
        <a:lstStyle/>
        <a:p>
          <a:endParaRPr lang="tr-TR"/>
        </a:p>
      </dgm:t>
    </dgm:pt>
    <dgm:pt modelId="{17ADEE33-8F24-4BDD-A6AE-1010F3777ED9}" type="pres">
      <dgm:prSet presAssocID="{D6052EA5-055E-499F-987E-90D32BD543B3}" presName="childTextBox" presStyleLbl="fgAccFollowNode1" presStyleIdx="0" presStyleCnt="3" custLinFactNeighborX="2381" custLinFactNeighborY="-20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A597F62A-F22A-4660-A786-8D80A8C86C32}" type="pres">
      <dgm:prSet presAssocID="{41D3FBFF-E0E3-410F-BD98-0A8D62133859}" presName="sp" presStyleCnt="0"/>
      <dgm:spPr/>
      <dgm:t>
        <a:bodyPr/>
        <a:lstStyle/>
        <a:p>
          <a:endParaRPr lang="tr-TR"/>
        </a:p>
      </dgm:t>
    </dgm:pt>
    <dgm:pt modelId="{61707EC5-FE8F-4124-B08E-A245F6DD684E}" type="pres">
      <dgm:prSet presAssocID="{57FA255E-E149-4715-877A-02D47996EEC8}" presName="arrowAndChildren" presStyleCnt="0"/>
      <dgm:spPr/>
      <dgm:t>
        <a:bodyPr/>
        <a:lstStyle/>
        <a:p>
          <a:endParaRPr lang="tr-TR"/>
        </a:p>
      </dgm:t>
    </dgm:pt>
    <dgm:pt modelId="{6C23B788-1FB6-4EC1-BC52-6072509A9618}" type="pres">
      <dgm:prSet presAssocID="{57FA255E-E149-4715-877A-02D47996EEC8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3AF2856F-756B-467E-96B0-93F8986E3754}" type="pres">
      <dgm:prSet presAssocID="{57FA255E-E149-4715-877A-02D47996EEC8}" presName="arrow" presStyleLbl="node1" presStyleIdx="1" presStyleCnt="3"/>
      <dgm:spPr/>
      <dgm:t>
        <a:bodyPr/>
        <a:lstStyle/>
        <a:p>
          <a:endParaRPr lang="tr-TR"/>
        </a:p>
      </dgm:t>
    </dgm:pt>
    <dgm:pt modelId="{A93BB298-204D-4C72-B425-0C7B1C1E604E}" type="pres">
      <dgm:prSet presAssocID="{57FA255E-E149-4715-877A-02D47996EEC8}" presName="descendantArrow" presStyleCnt="0"/>
      <dgm:spPr/>
      <dgm:t>
        <a:bodyPr/>
        <a:lstStyle/>
        <a:p>
          <a:endParaRPr lang="tr-TR"/>
        </a:p>
      </dgm:t>
    </dgm:pt>
    <dgm:pt modelId="{179D3A5B-01E3-4714-AA85-EF22688AB8D3}" type="pres">
      <dgm:prSet presAssocID="{FECFFD6C-08A9-453D-8C93-67D95CDD298A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7063D9D5-2356-406A-BCFE-FBF133B89583}" type="pres">
      <dgm:prSet presAssocID="{1EF64F00-10F9-4E1C-A399-F73C6D746B51}" presName="sp" presStyleCnt="0"/>
      <dgm:spPr/>
      <dgm:t>
        <a:bodyPr/>
        <a:lstStyle/>
        <a:p>
          <a:endParaRPr lang="tr-TR"/>
        </a:p>
      </dgm:t>
    </dgm:pt>
    <dgm:pt modelId="{6960FB7B-9A20-43CC-8661-D9DD8704E4DC}" type="pres">
      <dgm:prSet presAssocID="{54CE52E0-FFAD-425B-9D7E-42DE474568FB}" presName="arrowAndChildren" presStyleCnt="0"/>
      <dgm:spPr/>
      <dgm:t>
        <a:bodyPr/>
        <a:lstStyle/>
        <a:p>
          <a:endParaRPr lang="tr-TR"/>
        </a:p>
      </dgm:t>
    </dgm:pt>
    <dgm:pt modelId="{CD1C0E53-4B3B-4531-AB5D-0A9A301E04C2}" type="pres">
      <dgm:prSet presAssocID="{54CE52E0-FFAD-425B-9D7E-42DE474568FB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EBA5961E-D76F-4749-AC34-7ECBC97F328B}" type="pres">
      <dgm:prSet presAssocID="{54CE52E0-FFAD-425B-9D7E-42DE474568FB}" presName="arrow" presStyleLbl="node1" presStyleIdx="2" presStyleCnt="3"/>
      <dgm:spPr/>
      <dgm:t>
        <a:bodyPr/>
        <a:lstStyle/>
        <a:p>
          <a:endParaRPr lang="tr-TR"/>
        </a:p>
      </dgm:t>
    </dgm:pt>
    <dgm:pt modelId="{E375F729-F2FF-4864-950D-1178BC8B1AE0}" type="pres">
      <dgm:prSet presAssocID="{54CE52E0-FFAD-425B-9D7E-42DE474568FB}" presName="descendantArrow" presStyleCnt="0"/>
      <dgm:spPr/>
      <dgm:t>
        <a:bodyPr/>
        <a:lstStyle/>
        <a:p>
          <a:endParaRPr lang="tr-TR"/>
        </a:p>
      </dgm:t>
    </dgm:pt>
    <dgm:pt modelId="{2DBF90B3-5B4E-42CD-9888-36C3E9A208F7}" type="pres">
      <dgm:prSet presAssocID="{DB595BB2-B621-48C9-AC91-5C59DD7FB6B6}" presName="childTextArrow" presStyleLbl="fgAccFollowNode1" presStyleIdx="2" presStyleCnt="3" custLinFactNeighborX="-2433" custLinFactNeighborY="70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</dgm:ptLst>
  <dgm:cxnLst>
    <dgm:cxn modelId="{1B9D5F4F-4D1D-4447-A6D7-1EFBA887D7A7}" type="presOf" srcId="{54CE52E0-FFAD-425B-9D7E-42DE474568FB}" destId="{EBA5961E-D76F-4749-AC34-7ECBC97F328B}" srcOrd="1" destOrd="0" presId="urn:microsoft.com/office/officeart/2005/8/layout/process4"/>
    <dgm:cxn modelId="{DDC19734-35C2-4BB4-B61B-C24BF1AEEA21}" type="presOf" srcId="{54CE52E0-FFAD-425B-9D7E-42DE474568FB}" destId="{CD1C0E53-4B3B-4531-AB5D-0A9A301E04C2}" srcOrd="0" destOrd="0" presId="urn:microsoft.com/office/officeart/2005/8/layout/process4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7622FC45-5B0A-49C4-B074-985FB3B28A7A}" type="presOf" srcId="{6D231EA5-5216-4470-B6D2-534F8B892140}" destId="{AFEFC8C0-3387-489B-9885-5FF706719240}" srcOrd="0" destOrd="0" presId="urn:microsoft.com/office/officeart/2005/8/layout/process4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B5A006E1-BC0D-4AF8-BEA1-4C48A2E1E3B0}" type="presOf" srcId="{358C7644-D3F2-4FF3-AAD6-BF40C8E16735}" destId="{45D724A7-EFD5-48C2-9F30-ED848AF34D6B}" srcOrd="0" destOrd="0" presId="urn:microsoft.com/office/officeart/2005/8/layout/process4"/>
    <dgm:cxn modelId="{05D3DE79-D790-4A9B-81E2-11AA0CD318EF}" type="presOf" srcId="{6D231EA5-5216-4470-B6D2-534F8B892140}" destId="{575C4D64-468D-4DF2-82F2-1A2CADAA61AE}" srcOrd="1" destOrd="0" presId="urn:microsoft.com/office/officeart/2005/8/layout/process4"/>
    <dgm:cxn modelId="{658D177E-5FF7-4B08-9E02-1E2B238992F9}" type="presOf" srcId="{FECFFD6C-08A9-453D-8C93-67D95CDD298A}" destId="{179D3A5B-01E3-4714-AA85-EF22688AB8D3}" srcOrd="0" destOrd="0" presId="urn:microsoft.com/office/officeart/2005/8/layout/process4"/>
    <dgm:cxn modelId="{03C634FE-EF4F-4D55-84AA-E715BD636FC0}" type="presOf" srcId="{DB595BB2-B621-48C9-AC91-5C59DD7FB6B6}" destId="{2DBF90B3-5B4E-42CD-9888-36C3E9A208F7}" srcOrd="0" destOrd="0" presId="urn:microsoft.com/office/officeart/2005/8/layout/process4"/>
    <dgm:cxn modelId="{53206064-5933-4CFE-BED6-8AD2C4B310C1}" srcId="{6D231EA5-5216-4470-B6D2-534F8B892140}" destId="{D6052EA5-055E-499F-987E-90D32BD543B3}" srcOrd="0" destOrd="0" parTransId="{DD658487-FC13-4888-8D84-1ACC9ED802CF}" sibTransId="{3FBBED4F-3C6B-48C8-9181-AB0BCB68E5E9}"/>
    <dgm:cxn modelId="{91455122-E836-46DF-940B-2E4393A626E6}" type="presOf" srcId="{57FA255E-E149-4715-877A-02D47996EEC8}" destId="{3AF2856F-756B-467E-96B0-93F8986E3754}" srcOrd="1" destOrd="0" presId="urn:microsoft.com/office/officeart/2005/8/layout/process4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1AEA4C13-489C-46FC-8A53-2517E965CECC}" type="presOf" srcId="{D6052EA5-055E-499F-987E-90D32BD543B3}" destId="{17ADEE33-8F24-4BDD-A6AE-1010F3777ED9}" srcOrd="0" destOrd="0" presId="urn:microsoft.com/office/officeart/2005/8/layout/process4"/>
    <dgm:cxn modelId="{A49155A5-2794-46D7-B1CC-E708E8882208}" type="presOf" srcId="{57FA255E-E149-4715-877A-02D47996EEC8}" destId="{6C23B788-1FB6-4EC1-BC52-6072509A9618}" srcOrd="0" destOrd="0" presId="urn:microsoft.com/office/officeart/2005/8/layout/process4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2A054730-B8AF-4132-B856-DB92A66CF67F}" type="presParOf" srcId="{45D724A7-EFD5-48C2-9F30-ED848AF34D6B}" destId="{5251D616-6F6D-42C2-B9EF-78BF102A020C}" srcOrd="0" destOrd="0" presId="urn:microsoft.com/office/officeart/2005/8/layout/process4"/>
    <dgm:cxn modelId="{36D28541-75C5-48D1-8BCB-1A6967E2083C}" type="presParOf" srcId="{5251D616-6F6D-42C2-B9EF-78BF102A020C}" destId="{AFEFC8C0-3387-489B-9885-5FF706719240}" srcOrd="0" destOrd="0" presId="urn:microsoft.com/office/officeart/2005/8/layout/process4"/>
    <dgm:cxn modelId="{4C1BE8BC-5679-4808-8B66-1BF78AF76A44}" type="presParOf" srcId="{5251D616-6F6D-42C2-B9EF-78BF102A020C}" destId="{575C4D64-468D-4DF2-82F2-1A2CADAA61AE}" srcOrd="1" destOrd="0" presId="urn:microsoft.com/office/officeart/2005/8/layout/process4"/>
    <dgm:cxn modelId="{BFCFBF4E-2AB6-4F47-834A-1AE0AAD4D04F}" type="presParOf" srcId="{5251D616-6F6D-42C2-B9EF-78BF102A020C}" destId="{5F48810D-18D6-43D8-A331-E03BF47498CF}" srcOrd="2" destOrd="0" presId="urn:microsoft.com/office/officeart/2005/8/layout/process4"/>
    <dgm:cxn modelId="{E5D1E54F-843F-4C02-B9C7-28EFC1F51233}" type="presParOf" srcId="{5F48810D-18D6-43D8-A331-E03BF47498CF}" destId="{17ADEE33-8F24-4BDD-A6AE-1010F3777ED9}" srcOrd="0" destOrd="0" presId="urn:microsoft.com/office/officeart/2005/8/layout/process4"/>
    <dgm:cxn modelId="{9FA757D4-FF72-47EC-8CF6-D86A0934259E}" type="presParOf" srcId="{45D724A7-EFD5-48C2-9F30-ED848AF34D6B}" destId="{A597F62A-F22A-4660-A786-8D80A8C86C32}" srcOrd="1" destOrd="0" presId="urn:microsoft.com/office/officeart/2005/8/layout/process4"/>
    <dgm:cxn modelId="{38F4FC63-224B-4626-AC1B-55B854A181F5}" type="presParOf" srcId="{45D724A7-EFD5-48C2-9F30-ED848AF34D6B}" destId="{61707EC5-FE8F-4124-B08E-A245F6DD684E}" srcOrd="2" destOrd="0" presId="urn:microsoft.com/office/officeart/2005/8/layout/process4"/>
    <dgm:cxn modelId="{AFE418B2-18E5-45EA-BB17-F9756BB68AED}" type="presParOf" srcId="{61707EC5-FE8F-4124-B08E-A245F6DD684E}" destId="{6C23B788-1FB6-4EC1-BC52-6072509A9618}" srcOrd="0" destOrd="0" presId="urn:microsoft.com/office/officeart/2005/8/layout/process4"/>
    <dgm:cxn modelId="{9B399970-7333-4391-B32B-122CADBDB46C}" type="presParOf" srcId="{61707EC5-FE8F-4124-B08E-A245F6DD684E}" destId="{3AF2856F-756B-467E-96B0-93F8986E3754}" srcOrd="1" destOrd="0" presId="urn:microsoft.com/office/officeart/2005/8/layout/process4"/>
    <dgm:cxn modelId="{8E71FC45-B9D3-44B9-8B92-A7607FFB1186}" type="presParOf" srcId="{61707EC5-FE8F-4124-B08E-A245F6DD684E}" destId="{A93BB298-204D-4C72-B425-0C7B1C1E604E}" srcOrd="2" destOrd="0" presId="urn:microsoft.com/office/officeart/2005/8/layout/process4"/>
    <dgm:cxn modelId="{5F5CA58D-EEEE-4FB6-B89B-8A1547C08B30}" type="presParOf" srcId="{A93BB298-204D-4C72-B425-0C7B1C1E604E}" destId="{179D3A5B-01E3-4714-AA85-EF22688AB8D3}" srcOrd="0" destOrd="0" presId="urn:microsoft.com/office/officeart/2005/8/layout/process4"/>
    <dgm:cxn modelId="{61997B28-96B4-407A-BBFA-55FB7014B983}" type="presParOf" srcId="{45D724A7-EFD5-48C2-9F30-ED848AF34D6B}" destId="{7063D9D5-2356-406A-BCFE-FBF133B89583}" srcOrd="3" destOrd="0" presId="urn:microsoft.com/office/officeart/2005/8/layout/process4"/>
    <dgm:cxn modelId="{FE2B34E1-4E41-4ADD-99B7-4B497063ABF1}" type="presParOf" srcId="{45D724A7-EFD5-48C2-9F30-ED848AF34D6B}" destId="{6960FB7B-9A20-43CC-8661-D9DD8704E4DC}" srcOrd="4" destOrd="0" presId="urn:microsoft.com/office/officeart/2005/8/layout/process4"/>
    <dgm:cxn modelId="{61BCF47D-1CD0-49F6-A3C8-FF3F5B386771}" type="presParOf" srcId="{6960FB7B-9A20-43CC-8661-D9DD8704E4DC}" destId="{CD1C0E53-4B3B-4531-AB5D-0A9A301E04C2}" srcOrd="0" destOrd="0" presId="urn:microsoft.com/office/officeart/2005/8/layout/process4"/>
    <dgm:cxn modelId="{DA2C46A8-1B98-4EEA-AA52-2F641B355CE8}" type="presParOf" srcId="{6960FB7B-9A20-43CC-8661-D9DD8704E4DC}" destId="{EBA5961E-D76F-4749-AC34-7ECBC97F328B}" srcOrd="1" destOrd="0" presId="urn:microsoft.com/office/officeart/2005/8/layout/process4"/>
    <dgm:cxn modelId="{B413D7DD-A07A-4A35-AED1-4ACB60CFBE3C}" type="presParOf" srcId="{6960FB7B-9A20-43CC-8661-D9DD8704E4DC}" destId="{E375F729-F2FF-4864-950D-1178BC8B1AE0}" srcOrd="2" destOrd="0" presId="urn:microsoft.com/office/officeart/2005/8/layout/process4"/>
    <dgm:cxn modelId="{B245F6D2-34A6-46FB-9972-28F416E0C687}" type="presParOf" srcId="{E375F729-F2FF-4864-950D-1178BC8B1AE0}" destId="{2DBF90B3-5B4E-42CD-9888-36C3E9A208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lProcess3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>
          <a:off x="13586" y="515"/>
          <a:ext cx="3249787" cy="517828"/>
        </a:xfrm>
        <a:prstGeom prst="chevron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800" b="1" smtClean="0">
              <a:solidFill>
                <a:srgbClr val="3C4743"/>
              </a:solidFill>
              <a:latin typeface="Calibri"/>
              <a:ea typeface="+mn-ea"/>
              <a:cs typeface="Arial" pitchFamily="34" charset="0"/>
            </a:rPr>
            <a:t>Yıllık Taşıma Maliyeti (TL)</a:t>
          </a:r>
          <a:endParaRPr lang="tr-TR" sz="1800" b="1" dirty="0">
            <a:solidFill>
              <a:srgbClr val="3C4743"/>
            </a:solidFill>
            <a:latin typeface="Calibri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>
          <a:off x="13586" y="590840"/>
          <a:ext cx="3250914" cy="517828"/>
        </a:xfrm>
        <a:prstGeom prst="chevron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800" b="1" dirty="0" smtClean="0">
              <a:solidFill>
                <a:srgbClr val="3C4743"/>
              </a:solidFill>
              <a:latin typeface="Calibri"/>
              <a:ea typeface="+mn-ea"/>
              <a:cs typeface="Arial" pitchFamily="34" charset="0"/>
            </a:rPr>
            <a:t>Yıllık Yemek Maliyeti (TL)</a:t>
          </a: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3052515" y="53045"/>
          <a:ext cx="2278991" cy="429797"/>
        </a:xfrm>
        <a:prstGeom prst="chevron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+mn-ea"/>
              <a:cs typeface="Arial" pitchFamily="34" charset="0"/>
            </a:rPr>
            <a:t>840.343,68 TL</a:t>
          </a:r>
          <a:endParaRPr lang="tr-TR" sz="1600" b="1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3066977" y="644599"/>
          <a:ext cx="2278991" cy="429797"/>
        </a:xfrm>
        <a:prstGeom prst="chevron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+mn-ea"/>
              <a:cs typeface="Arial" pitchFamily="34" charset="0"/>
            </a:rPr>
            <a:t>241.394,00 TL</a:t>
          </a:r>
          <a:endParaRPr lang="tr-TR" sz="1600" b="1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13586" y="1181164"/>
          <a:ext cx="3250914" cy="517828"/>
        </a:xfrm>
        <a:prstGeom prst="chevron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2000" b="1" dirty="0" smtClean="0">
              <a:solidFill>
                <a:srgbClr val="3C4743"/>
              </a:solidFill>
              <a:latin typeface="Calibri"/>
              <a:ea typeface="+mn-ea"/>
              <a:cs typeface="Arial" pitchFamily="34" charset="0"/>
            </a:rPr>
            <a:t>Toplam Maliyet (TL)</a:t>
          </a: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0DD863F5-E5A1-49B9-8D94-4A88E92B5814}">
      <dgm:prSet phldrT="[Metin]" custT="1"/>
      <dgm:spPr>
        <a:xfrm>
          <a:off x="3044142" y="1225180"/>
          <a:ext cx="2277422" cy="429797"/>
        </a:xfrm>
        <a:prstGeom prst="chevron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+mn-ea"/>
              <a:cs typeface="Arial" pitchFamily="34" charset="0"/>
            </a:rPr>
            <a:t>1.081,737,68 TL</a:t>
          </a:r>
        </a:p>
      </dgm:t>
    </dgm:pt>
    <dgm:pt modelId="{FB5DADCF-A269-4072-BF33-D8249DC343E6}" type="parTrans" cxnId="{75AB3E2F-8C24-4DB4-8CE5-FE2EF0E0B6ED}">
      <dgm:prSet/>
      <dgm:spPr/>
      <dgm:t>
        <a:bodyPr/>
        <a:lstStyle/>
        <a:p>
          <a:endParaRPr lang="tr-TR"/>
        </a:p>
      </dgm:t>
    </dgm:pt>
    <dgm:pt modelId="{0E0BBC16-2B44-4018-9E11-8875A3C18DA9}" type="sibTrans" cxnId="{75AB3E2F-8C24-4DB4-8CE5-FE2EF0E0B6ED}">
      <dgm:prSet/>
      <dgm:spPr/>
      <dgm:t>
        <a:bodyPr/>
        <a:lstStyle/>
        <a:p>
          <a:endParaRPr lang="tr-TR"/>
        </a:p>
      </dgm:t>
    </dgm:pt>
    <dgm:pt modelId="{8F718D35-18FA-43EA-8F02-8FA4190652CB}" type="pres">
      <dgm:prSet presAssocID="{358C7644-D3F2-4FF3-AAD6-BF40C8E167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E1F53E5-9C29-4A0E-AA9E-BCCFE103CE72}" type="pres">
      <dgm:prSet presAssocID="{54CE52E0-FFAD-425B-9D7E-42DE474568FB}" presName="horFlow" presStyleCnt="0"/>
      <dgm:spPr/>
      <dgm:t>
        <a:bodyPr/>
        <a:lstStyle/>
        <a:p>
          <a:endParaRPr lang="tr-TR"/>
        </a:p>
      </dgm:t>
    </dgm:pt>
    <dgm:pt modelId="{7074F8ED-AFC3-4237-BD87-202850749667}" type="pres">
      <dgm:prSet presAssocID="{54CE52E0-FFAD-425B-9D7E-42DE474568FB}" presName="bigChev" presStyleLbl="node1" presStyleIdx="0" presStyleCnt="3" custScaleX="251032"/>
      <dgm:spPr/>
      <dgm:t>
        <a:bodyPr/>
        <a:lstStyle/>
        <a:p>
          <a:endParaRPr lang="tr-TR"/>
        </a:p>
      </dgm:t>
    </dgm:pt>
    <dgm:pt modelId="{681FDFFF-09EA-4FD7-B835-0233B78FB425}" type="pres">
      <dgm:prSet presAssocID="{73AC3D47-3B43-4776-BADF-036038AB6161}" presName="parTrans" presStyleCnt="0"/>
      <dgm:spPr/>
      <dgm:t>
        <a:bodyPr/>
        <a:lstStyle/>
        <a:p>
          <a:endParaRPr lang="tr-TR"/>
        </a:p>
      </dgm:t>
    </dgm:pt>
    <dgm:pt modelId="{AE8F91E8-8BE1-4FCE-8AF9-0C5371E3CCA2}" type="pres">
      <dgm:prSet presAssocID="{DB595BB2-B621-48C9-AC91-5C59DD7FB6B6}" presName="node" presStyleLbl="alignAccFollowNode1" presStyleIdx="0" presStyleCnt="3" custScaleX="212099" custLinFactNeighborX="-19321" custLinFactNeighborY="206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8D14B0-5987-4AC2-81CB-11DFD0733B0B}" type="pres">
      <dgm:prSet presAssocID="{54CE52E0-FFAD-425B-9D7E-42DE474568FB}" presName="vSp" presStyleCnt="0"/>
      <dgm:spPr/>
      <dgm:t>
        <a:bodyPr/>
        <a:lstStyle/>
        <a:p>
          <a:endParaRPr lang="tr-TR"/>
        </a:p>
      </dgm:t>
    </dgm:pt>
    <dgm:pt modelId="{6233D3EB-4C3B-45EB-832B-F18D8B9D4B32}" type="pres">
      <dgm:prSet presAssocID="{57FA255E-E149-4715-877A-02D47996EEC8}" presName="horFlow" presStyleCnt="0"/>
      <dgm:spPr/>
      <dgm:t>
        <a:bodyPr/>
        <a:lstStyle/>
        <a:p>
          <a:endParaRPr lang="tr-TR"/>
        </a:p>
      </dgm:t>
    </dgm:pt>
    <dgm:pt modelId="{9076A906-4B44-43F0-BE30-CE5190085946}" type="pres">
      <dgm:prSet presAssocID="{57FA255E-E149-4715-877A-02D47996EEC8}" presName="bigChev" presStyleLbl="node1" presStyleIdx="1" presStyleCnt="3" custScaleX="251119"/>
      <dgm:spPr/>
      <dgm:t>
        <a:bodyPr/>
        <a:lstStyle/>
        <a:p>
          <a:endParaRPr lang="tr-TR"/>
        </a:p>
      </dgm:t>
    </dgm:pt>
    <dgm:pt modelId="{F5E8546D-6D6A-4DCD-BDA8-32CACA4122D8}" type="pres">
      <dgm:prSet presAssocID="{51AE8EF6-E720-4824-BB19-EC9410B3A780}" presName="parTrans" presStyleCnt="0"/>
      <dgm:spPr/>
      <dgm:t>
        <a:bodyPr/>
        <a:lstStyle/>
        <a:p>
          <a:endParaRPr lang="tr-TR"/>
        </a:p>
      </dgm:t>
    </dgm:pt>
    <dgm:pt modelId="{C0DF0F95-E6B0-47D1-8E17-470E5B33EE5B}" type="pres">
      <dgm:prSet presAssocID="{FECFFD6C-08A9-453D-8C93-67D95CDD298A}" presName="node" presStyleLbl="alignAccFollowNode1" presStyleIdx="1" presStyleCnt="3" custScaleX="212099" custLinFactNeighborX="-73510" custLinFactNeighborY="45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65A5E8-0456-49D2-B8D3-83BDB0B7CD1B}" type="pres">
      <dgm:prSet presAssocID="{57FA255E-E149-4715-877A-02D47996EEC8}" presName="vSp" presStyleCnt="0"/>
      <dgm:spPr/>
      <dgm:t>
        <a:bodyPr/>
        <a:lstStyle/>
        <a:p>
          <a:endParaRPr lang="tr-TR"/>
        </a:p>
      </dgm:t>
    </dgm:pt>
    <dgm:pt modelId="{D0FE0A07-0C77-40DE-B003-C1B899D7EC3B}" type="pres">
      <dgm:prSet presAssocID="{6D231EA5-5216-4470-B6D2-534F8B892140}" presName="horFlow" presStyleCnt="0"/>
      <dgm:spPr/>
      <dgm:t>
        <a:bodyPr/>
        <a:lstStyle/>
        <a:p>
          <a:endParaRPr lang="tr-TR"/>
        </a:p>
      </dgm:t>
    </dgm:pt>
    <dgm:pt modelId="{149AE577-AD73-4E41-A3CA-688F252AC7BA}" type="pres">
      <dgm:prSet presAssocID="{6D231EA5-5216-4470-B6D2-534F8B892140}" presName="bigChev" presStyleLbl="node1" presStyleIdx="2" presStyleCnt="3" custScaleX="251119"/>
      <dgm:spPr/>
      <dgm:t>
        <a:bodyPr/>
        <a:lstStyle/>
        <a:p>
          <a:endParaRPr lang="tr-TR"/>
        </a:p>
      </dgm:t>
    </dgm:pt>
    <dgm:pt modelId="{AC18F4EE-4F9A-46D7-A37B-3DDC002845FC}" type="pres">
      <dgm:prSet presAssocID="{FB5DADCF-A269-4072-BF33-D8249DC343E6}" presName="parTrans" presStyleCnt="0"/>
      <dgm:spPr/>
      <dgm:t>
        <a:bodyPr/>
        <a:lstStyle/>
        <a:p>
          <a:endParaRPr lang="tr-TR"/>
        </a:p>
      </dgm:t>
    </dgm:pt>
    <dgm:pt modelId="{AA875702-9068-4AFA-8510-24541C367D7B}" type="pres">
      <dgm:prSet presAssocID="{0DD863F5-E5A1-49B9-8D94-4A88E92B5814}" presName="node" presStyleLbl="alignAccFollowNode1" presStyleIdx="2" presStyleCnt="3" custScaleX="211953" custLinFactNeighborX="-309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3266F2-A88D-4069-B38C-5B7DF9483D8E}" type="presOf" srcId="{54CE52E0-FFAD-425B-9D7E-42DE474568FB}" destId="{7074F8ED-AFC3-4237-BD87-202850749667}" srcOrd="0" destOrd="0" presId="urn:microsoft.com/office/officeart/2005/8/layout/lProcess3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75AB3E2F-8C24-4DB4-8CE5-FE2EF0E0B6ED}" srcId="{6D231EA5-5216-4470-B6D2-534F8B892140}" destId="{0DD863F5-E5A1-49B9-8D94-4A88E92B5814}" srcOrd="0" destOrd="0" parTransId="{FB5DADCF-A269-4072-BF33-D8249DC343E6}" sibTransId="{0E0BBC16-2B44-4018-9E11-8875A3C18DA9}"/>
    <dgm:cxn modelId="{AEFDAF3A-3967-44E9-B26A-A171211048A0}" type="presOf" srcId="{57FA255E-E149-4715-877A-02D47996EEC8}" destId="{9076A906-4B44-43F0-BE30-CE5190085946}" srcOrd="0" destOrd="0" presId="urn:microsoft.com/office/officeart/2005/8/layout/lProcess3"/>
    <dgm:cxn modelId="{F49BB19C-5B65-45E1-A1AE-916FF1736109}" type="presOf" srcId="{0DD863F5-E5A1-49B9-8D94-4A88E92B5814}" destId="{AA875702-9068-4AFA-8510-24541C367D7B}" srcOrd="0" destOrd="0" presId="urn:microsoft.com/office/officeart/2005/8/layout/lProcess3"/>
    <dgm:cxn modelId="{8FE54279-D30F-4028-9D89-27691F44CAFF}" type="presOf" srcId="{FECFFD6C-08A9-453D-8C93-67D95CDD298A}" destId="{C0DF0F95-E6B0-47D1-8E17-470E5B33EE5B}" srcOrd="0" destOrd="0" presId="urn:microsoft.com/office/officeart/2005/8/layout/lProcess3"/>
    <dgm:cxn modelId="{00802E4F-FBD8-41F9-B180-AE03CA2D08A9}" type="presOf" srcId="{DB595BB2-B621-48C9-AC91-5C59DD7FB6B6}" destId="{AE8F91E8-8BE1-4FCE-8AF9-0C5371E3CCA2}" srcOrd="0" destOrd="0" presId="urn:microsoft.com/office/officeart/2005/8/layout/lProcess3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A652A2C5-BFCC-455E-9EC7-DC528B1BF1B7}" type="presOf" srcId="{358C7644-D3F2-4FF3-AAD6-BF40C8E16735}" destId="{8F718D35-18FA-43EA-8F02-8FA4190652CB}" srcOrd="0" destOrd="0" presId="urn:microsoft.com/office/officeart/2005/8/layout/lProcess3"/>
    <dgm:cxn modelId="{936BF370-1D04-4722-ADBB-0AAC7FD0DB96}" type="presOf" srcId="{6D231EA5-5216-4470-B6D2-534F8B892140}" destId="{149AE577-AD73-4E41-A3CA-688F252AC7BA}" srcOrd="0" destOrd="0" presId="urn:microsoft.com/office/officeart/2005/8/layout/lProcess3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44910DE7-54FD-418F-9919-99A74305757C}" type="presParOf" srcId="{8F718D35-18FA-43EA-8F02-8FA4190652CB}" destId="{8E1F53E5-9C29-4A0E-AA9E-BCCFE103CE72}" srcOrd="0" destOrd="0" presId="urn:microsoft.com/office/officeart/2005/8/layout/lProcess3"/>
    <dgm:cxn modelId="{55A56FCB-6F57-47C0-BAB8-9411E420A3B5}" type="presParOf" srcId="{8E1F53E5-9C29-4A0E-AA9E-BCCFE103CE72}" destId="{7074F8ED-AFC3-4237-BD87-202850749667}" srcOrd="0" destOrd="0" presId="urn:microsoft.com/office/officeart/2005/8/layout/lProcess3"/>
    <dgm:cxn modelId="{EF9E37E1-0BCB-4F62-951F-E91560460CE6}" type="presParOf" srcId="{8E1F53E5-9C29-4A0E-AA9E-BCCFE103CE72}" destId="{681FDFFF-09EA-4FD7-B835-0233B78FB425}" srcOrd="1" destOrd="0" presId="urn:microsoft.com/office/officeart/2005/8/layout/lProcess3"/>
    <dgm:cxn modelId="{BCC8E26C-E0A0-4F59-949D-71C71DEBCBCA}" type="presParOf" srcId="{8E1F53E5-9C29-4A0E-AA9E-BCCFE103CE72}" destId="{AE8F91E8-8BE1-4FCE-8AF9-0C5371E3CCA2}" srcOrd="2" destOrd="0" presId="urn:microsoft.com/office/officeart/2005/8/layout/lProcess3"/>
    <dgm:cxn modelId="{E022C4C1-F765-41B4-9126-A0D19F78776C}" type="presParOf" srcId="{8F718D35-18FA-43EA-8F02-8FA4190652CB}" destId="{7D8D14B0-5987-4AC2-81CB-11DFD0733B0B}" srcOrd="1" destOrd="0" presId="urn:microsoft.com/office/officeart/2005/8/layout/lProcess3"/>
    <dgm:cxn modelId="{52DECCDC-D100-4CBE-9E81-432F1E81E4B2}" type="presParOf" srcId="{8F718D35-18FA-43EA-8F02-8FA4190652CB}" destId="{6233D3EB-4C3B-45EB-832B-F18D8B9D4B32}" srcOrd="2" destOrd="0" presId="urn:microsoft.com/office/officeart/2005/8/layout/lProcess3"/>
    <dgm:cxn modelId="{3F52130A-B4FC-4D2D-A905-193C247366E0}" type="presParOf" srcId="{6233D3EB-4C3B-45EB-832B-F18D8B9D4B32}" destId="{9076A906-4B44-43F0-BE30-CE5190085946}" srcOrd="0" destOrd="0" presId="urn:microsoft.com/office/officeart/2005/8/layout/lProcess3"/>
    <dgm:cxn modelId="{8AAA0A12-872C-45F8-9FD2-0E1E2E723BBB}" type="presParOf" srcId="{6233D3EB-4C3B-45EB-832B-F18D8B9D4B32}" destId="{F5E8546D-6D6A-4DCD-BDA8-32CACA4122D8}" srcOrd="1" destOrd="0" presId="urn:microsoft.com/office/officeart/2005/8/layout/lProcess3"/>
    <dgm:cxn modelId="{5AA0840A-6370-4CF7-BCAD-31883D25D144}" type="presParOf" srcId="{6233D3EB-4C3B-45EB-832B-F18D8B9D4B32}" destId="{C0DF0F95-E6B0-47D1-8E17-470E5B33EE5B}" srcOrd="2" destOrd="0" presId="urn:microsoft.com/office/officeart/2005/8/layout/lProcess3"/>
    <dgm:cxn modelId="{F948F3DA-4246-49E8-99A5-D20454D74955}" type="presParOf" srcId="{8F718D35-18FA-43EA-8F02-8FA4190652CB}" destId="{8C65A5E8-0456-49D2-B8D3-83BDB0B7CD1B}" srcOrd="3" destOrd="0" presId="urn:microsoft.com/office/officeart/2005/8/layout/lProcess3"/>
    <dgm:cxn modelId="{D8C1DE3D-56F5-4E71-A406-8593C9B23FCB}" type="presParOf" srcId="{8F718D35-18FA-43EA-8F02-8FA4190652CB}" destId="{D0FE0A07-0C77-40DE-B003-C1B899D7EC3B}" srcOrd="4" destOrd="0" presId="urn:microsoft.com/office/officeart/2005/8/layout/lProcess3"/>
    <dgm:cxn modelId="{FF641600-B2F7-4B97-979A-2A546FE65887}" type="presParOf" srcId="{D0FE0A07-0C77-40DE-B003-C1B899D7EC3B}" destId="{149AE577-AD73-4E41-A3CA-688F252AC7BA}" srcOrd="0" destOrd="0" presId="urn:microsoft.com/office/officeart/2005/8/layout/lProcess3"/>
    <dgm:cxn modelId="{5E62E533-B85B-4F00-840B-148927C30A68}" type="presParOf" srcId="{D0FE0A07-0C77-40DE-B003-C1B899D7EC3B}" destId="{AC18F4EE-4F9A-46D7-A37B-3DDC002845FC}" srcOrd="1" destOrd="0" presId="urn:microsoft.com/office/officeart/2005/8/layout/lProcess3"/>
    <dgm:cxn modelId="{DCABA716-D408-45D2-A0A5-25BA870A816A}" type="presParOf" srcId="{D0FE0A07-0C77-40DE-B003-C1B899D7EC3B}" destId="{AA875702-9068-4AFA-8510-24541C367D7B}" srcOrd="2" destOrd="0" presId="urn:microsoft.com/office/officeart/2005/8/layout/lProcess3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 rot="10800000">
          <a:off x="0" y="355"/>
          <a:ext cx="2959643" cy="765041"/>
        </a:xfrm>
        <a:prstGeom prst="upArrowCallou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dirty="0">
            <a:effectLst/>
            <a:latin typeface="Calibri" panose="020F0502020204030204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 rot="10800000">
          <a:off x="0" y="757935"/>
          <a:ext cx="2959643" cy="765041"/>
        </a:xfrm>
        <a:prstGeom prst="upArrowCallou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smtClean="0"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  <a:endParaRPr lang="tr-TR" sz="1600" b="1" dirty="0" smtClean="0">
            <a:latin typeface="Calibri" panose="020F0502020204030204"/>
            <a:ea typeface="+mn-ea"/>
            <a:cs typeface="Arial" pitchFamily="34" charset="0"/>
          </a:endParaRP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6052EA5-055E-499F-987E-90D32BD543B3}">
      <dgm:prSet phldrT="[Metin]" custT="1"/>
      <dgm:spPr>
        <a:xfrm>
          <a:off x="0" y="1769511"/>
          <a:ext cx="2959643" cy="228815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3</a:t>
          </a:r>
          <a:endParaRPr lang="tr-TR" sz="1600" b="1" dirty="0">
            <a:latin typeface="Calibri" panose="020F0502020204030204"/>
            <a:ea typeface="+mn-ea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0" y="1515515"/>
          <a:ext cx="2959643" cy="497425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Taşıma Merkezi Sayısı</a:t>
          </a: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3FBBED4F-3C6B-48C8-9181-AB0BCB68E5E9}" type="sib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D658487-FC13-4888-8D84-1ACC9ED802CF}" type="parTrans" cxnId="{53206064-5933-4CFE-BED6-8AD2C4B310C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0" y="258733"/>
          <a:ext cx="2959643" cy="228747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36</a:t>
          </a: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0" y="1026464"/>
          <a:ext cx="2959643" cy="228747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tr-TR" sz="1600" b="1" dirty="0" smtClean="0">
              <a:latin typeface="Calibri" panose="020F0502020204030204"/>
              <a:ea typeface="+mn-ea"/>
              <a:cs typeface="Arial" pitchFamily="34" charset="0"/>
            </a:rPr>
            <a:t>25</a:t>
          </a:r>
          <a:endParaRPr lang="tr-TR" sz="1600" b="1" dirty="0">
            <a:latin typeface="Calibri" panose="020F0502020204030204"/>
            <a:ea typeface="+mn-ea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5D724A7-EFD5-48C2-9F30-ED848AF34D6B}" type="pres">
      <dgm:prSet presAssocID="{358C7644-D3F2-4FF3-AAD6-BF40C8E16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51D616-6F6D-42C2-B9EF-78BF102A020C}" type="pres">
      <dgm:prSet presAssocID="{6D231EA5-5216-4470-B6D2-534F8B892140}" presName="boxAndChildren" presStyleCnt="0"/>
      <dgm:spPr/>
      <dgm:t>
        <a:bodyPr/>
        <a:lstStyle/>
        <a:p>
          <a:endParaRPr lang="tr-TR"/>
        </a:p>
      </dgm:t>
    </dgm:pt>
    <dgm:pt modelId="{AFEFC8C0-3387-489B-9885-5FF706719240}" type="pres">
      <dgm:prSet presAssocID="{6D231EA5-5216-4470-B6D2-534F8B892140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575C4D64-468D-4DF2-82F2-1A2CADAA61AE}" type="pres">
      <dgm:prSet presAssocID="{6D231EA5-5216-4470-B6D2-534F8B892140}" presName="entireBox" presStyleLbl="node1" presStyleIdx="0" presStyleCnt="3"/>
      <dgm:spPr/>
      <dgm:t>
        <a:bodyPr/>
        <a:lstStyle/>
        <a:p>
          <a:endParaRPr lang="tr-TR"/>
        </a:p>
      </dgm:t>
    </dgm:pt>
    <dgm:pt modelId="{5F48810D-18D6-43D8-A331-E03BF47498CF}" type="pres">
      <dgm:prSet presAssocID="{6D231EA5-5216-4470-B6D2-534F8B892140}" presName="descendantBox" presStyleCnt="0"/>
      <dgm:spPr/>
      <dgm:t>
        <a:bodyPr/>
        <a:lstStyle/>
        <a:p>
          <a:endParaRPr lang="tr-TR"/>
        </a:p>
      </dgm:t>
    </dgm:pt>
    <dgm:pt modelId="{17ADEE33-8F24-4BDD-A6AE-1010F3777ED9}" type="pres">
      <dgm:prSet presAssocID="{D6052EA5-055E-499F-987E-90D32BD543B3}" presName="childTextBox" presStyleLbl="fgAccFollowNode1" presStyleIdx="0" presStyleCnt="3" custLinFactNeighborX="2381" custLinFactNeighborY="-20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A597F62A-F22A-4660-A786-8D80A8C86C32}" type="pres">
      <dgm:prSet presAssocID="{41D3FBFF-E0E3-410F-BD98-0A8D62133859}" presName="sp" presStyleCnt="0"/>
      <dgm:spPr/>
      <dgm:t>
        <a:bodyPr/>
        <a:lstStyle/>
        <a:p>
          <a:endParaRPr lang="tr-TR"/>
        </a:p>
      </dgm:t>
    </dgm:pt>
    <dgm:pt modelId="{61707EC5-FE8F-4124-B08E-A245F6DD684E}" type="pres">
      <dgm:prSet presAssocID="{57FA255E-E149-4715-877A-02D47996EEC8}" presName="arrowAndChildren" presStyleCnt="0"/>
      <dgm:spPr/>
      <dgm:t>
        <a:bodyPr/>
        <a:lstStyle/>
        <a:p>
          <a:endParaRPr lang="tr-TR"/>
        </a:p>
      </dgm:t>
    </dgm:pt>
    <dgm:pt modelId="{6C23B788-1FB6-4EC1-BC52-6072509A9618}" type="pres">
      <dgm:prSet presAssocID="{57FA255E-E149-4715-877A-02D47996EEC8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3AF2856F-756B-467E-96B0-93F8986E3754}" type="pres">
      <dgm:prSet presAssocID="{57FA255E-E149-4715-877A-02D47996EEC8}" presName="arrow" presStyleLbl="node1" presStyleIdx="1" presStyleCnt="3"/>
      <dgm:spPr/>
      <dgm:t>
        <a:bodyPr/>
        <a:lstStyle/>
        <a:p>
          <a:endParaRPr lang="tr-TR"/>
        </a:p>
      </dgm:t>
    </dgm:pt>
    <dgm:pt modelId="{A93BB298-204D-4C72-B425-0C7B1C1E604E}" type="pres">
      <dgm:prSet presAssocID="{57FA255E-E149-4715-877A-02D47996EEC8}" presName="descendantArrow" presStyleCnt="0"/>
      <dgm:spPr/>
      <dgm:t>
        <a:bodyPr/>
        <a:lstStyle/>
        <a:p>
          <a:endParaRPr lang="tr-TR"/>
        </a:p>
      </dgm:t>
    </dgm:pt>
    <dgm:pt modelId="{179D3A5B-01E3-4714-AA85-EF22688AB8D3}" type="pres">
      <dgm:prSet presAssocID="{FECFFD6C-08A9-453D-8C93-67D95CDD298A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7063D9D5-2356-406A-BCFE-FBF133B89583}" type="pres">
      <dgm:prSet presAssocID="{1EF64F00-10F9-4E1C-A399-F73C6D746B51}" presName="sp" presStyleCnt="0"/>
      <dgm:spPr/>
      <dgm:t>
        <a:bodyPr/>
        <a:lstStyle/>
        <a:p>
          <a:endParaRPr lang="tr-TR"/>
        </a:p>
      </dgm:t>
    </dgm:pt>
    <dgm:pt modelId="{6960FB7B-9A20-43CC-8661-D9DD8704E4DC}" type="pres">
      <dgm:prSet presAssocID="{54CE52E0-FFAD-425B-9D7E-42DE474568FB}" presName="arrowAndChildren" presStyleCnt="0"/>
      <dgm:spPr/>
      <dgm:t>
        <a:bodyPr/>
        <a:lstStyle/>
        <a:p>
          <a:endParaRPr lang="tr-TR"/>
        </a:p>
      </dgm:t>
    </dgm:pt>
    <dgm:pt modelId="{CD1C0E53-4B3B-4531-AB5D-0A9A301E04C2}" type="pres">
      <dgm:prSet presAssocID="{54CE52E0-FFAD-425B-9D7E-42DE474568FB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tr-TR"/>
        </a:p>
      </dgm:t>
    </dgm:pt>
    <dgm:pt modelId="{EBA5961E-D76F-4749-AC34-7ECBC97F328B}" type="pres">
      <dgm:prSet presAssocID="{54CE52E0-FFAD-425B-9D7E-42DE474568FB}" presName="arrow" presStyleLbl="node1" presStyleIdx="2" presStyleCnt="3"/>
      <dgm:spPr/>
      <dgm:t>
        <a:bodyPr/>
        <a:lstStyle/>
        <a:p>
          <a:endParaRPr lang="tr-TR"/>
        </a:p>
      </dgm:t>
    </dgm:pt>
    <dgm:pt modelId="{E375F729-F2FF-4864-950D-1178BC8B1AE0}" type="pres">
      <dgm:prSet presAssocID="{54CE52E0-FFAD-425B-9D7E-42DE474568FB}" presName="descendantArrow" presStyleCnt="0"/>
      <dgm:spPr/>
      <dgm:t>
        <a:bodyPr/>
        <a:lstStyle/>
        <a:p>
          <a:endParaRPr lang="tr-TR"/>
        </a:p>
      </dgm:t>
    </dgm:pt>
    <dgm:pt modelId="{2DBF90B3-5B4E-42CD-9888-36C3E9A208F7}" type="pres">
      <dgm:prSet presAssocID="{DB595BB2-B621-48C9-AC91-5C59DD7FB6B6}" presName="childTextArrow" presStyleLbl="fgAccFollowNode1" presStyleIdx="2" presStyleCnt="3" custLinFactNeighborX="-5246" custLinFactNeighborY="-44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</dgm:ptLst>
  <dgm:cxnLst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9292C886-E88B-430B-8C66-2B129A26B0C0}" type="presOf" srcId="{54CE52E0-FFAD-425B-9D7E-42DE474568FB}" destId="{CD1C0E53-4B3B-4531-AB5D-0A9A301E04C2}" srcOrd="0" destOrd="0" presId="urn:microsoft.com/office/officeart/2005/8/layout/process4"/>
    <dgm:cxn modelId="{8F61FEF5-C73D-4DF3-ABB7-E0F5CCED6D46}" type="presOf" srcId="{6D231EA5-5216-4470-B6D2-534F8B892140}" destId="{575C4D64-468D-4DF2-82F2-1A2CADAA61AE}" srcOrd="1" destOrd="0" presId="urn:microsoft.com/office/officeart/2005/8/layout/process4"/>
    <dgm:cxn modelId="{62DBFACF-6382-47E8-BFE8-89DACCC5270B}" type="presOf" srcId="{6D231EA5-5216-4470-B6D2-534F8B892140}" destId="{AFEFC8C0-3387-489B-9885-5FF706719240}" srcOrd="0" destOrd="0" presId="urn:microsoft.com/office/officeart/2005/8/layout/process4"/>
    <dgm:cxn modelId="{43C67CDE-072B-4F41-BE83-83B5ADFBEA20}" type="presOf" srcId="{358C7644-D3F2-4FF3-AAD6-BF40C8E16735}" destId="{45D724A7-EFD5-48C2-9F30-ED848AF34D6B}" srcOrd="0" destOrd="0" presId="urn:microsoft.com/office/officeart/2005/8/layout/process4"/>
    <dgm:cxn modelId="{41A918D2-5A64-401E-83DD-AF7BABAA5DC5}" type="presOf" srcId="{54CE52E0-FFAD-425B-9D7E-42DE474568FB}" destId="{EBA5961E-D76F-4749-AC34-7ECBC97F328B}" srcOrd="1" destOrd="0" presId="urn:microsoft.com/office/officeart/2005/8/layout/process4"/>
    <dgm:cxn modelId="{53206064-5933-4CFE-BED6-8AD2C4B310C1}" srcId="{6D231EA5-5216-4470-B6D2-534F8B892140}" destId="{D6052EA5-055E-499F-987E-90D32BD543B3}" srcOrd="0" destOrd="0" parTransId="{DD658487-FC13-4888-8D84-1ACC9ED802CF}" sibTransId="{3FBBED4F-3C6B-48C8-9181-AB0BCB68E5E9}"/>
    <dgm:cxn modelId="{B47AF0CE-1651-4FFE-8445-7F8D5BCF7565}" type="presOf" srcId="{57FA255E-E149-4715-877A-02D47996EEC8}" destId="{6C23B788-1FB6-4EC1-BC52-6072509A9618}" srcOrd="0" destOrd="0" presId="urn:microsoft.com/office/officeart/2005/8/layout/process4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22805BE8-54EC-42B9-AA06-CB8990F38E91}" type="presOf" srcId="{57FA255E-E149-4715-877A-02D47996EEC8}" destId="{3AF2856F-756B-467E-96B0-93F8986E3754}" srcOrd="1" destOrd="0" presId="urn:microsoft.com/office/officeart/2005/8/layout/process4"/>
    <dgm:cxn modelId="{33235350-8759-4DFE-9FA7-B7313D956BE4}" type="presOf" srcId="{D6052EA5-055E-499F-987E-90D32BD543B3}" destId="{17ADEE33-8F24-4BDD-A6AE-1010F3777ED9}" srcOrd="0" destOrd="0" presId="urn:microsoft.com/office/officeart/2005/8/layout/process4"/>
    <dgm:cxn modelId="{5E1CA131-9E2C-4B48-9665-CFAFF8242651}" type="presOf" srcId="{FECFFD6C-08A9-453D-8C93-67D95CDD298A}" destId="{179D3A5B-01E3-4714-AA85-EF22688AB8D3}" srcOrd="0" destOrd="0" presId="urn:microsoft.com/office/officeart/2005/8/layout/process4"/>
    <dgm:cxn modelId="{542FDC67-F762-4FEB-BC47-B1DB4E6A01E2}" type="presOf" srcId="{DB595BB2-B621-48C9-AC91-5C59DD7FB6B6}" destId="{2DBF90B3-5B4E-42CD-9888-36C3E9A208F7}" srcOrd="0" destOrd="0" presId="urn:microsoft.com/office/officeart/2005/8/layout/process4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59BDE085-7E7C-4752-B538-6BF10C3D4F57}" type="presParOf" srcId="{45D724A7-EFD5-48C2-9F30-ED848AF34D6B}" destId="{5251D616-6F6D-42C2-B9EF-78BF102A020C}" srcOrd="0" destOrd="0" presId="urn:microsoft.com/office/officeart/2005/8/layout/process4"/>
    <dgm:cxn modelId="{87D824D5-3456-4564-A9F7-E734465431EC}" type="presParOf" srcId="{5251D616-6F6D-42C2-B9EF-78BF102A020C}" destId="{AFEFC8C0-3387-489B-9885-5FF706719240}" srcOrd="0" destOrd="0" presId="urn:microsoft.com/office/officeart/2005/8/layout/process4"/>
    <dgm:cxn modelId="{99C8A2BA-CC17-4584-B969-3722890DD328}" type="presParOf" srcId="{5251D616-6F6D-42C2-B9EF-78BF102A020C}" destId="{575C4D64-468D-4DF2-82F2-1A2CADAA61AE}" srcOrd="1" destOrd="0" presId="urn:microsoft.com/office/officeart/2005/8/layout/process4"/>
    <dgm:cxn modelId="{B766BB89-5FDD-4B76-AD5B-491F24B39D5A}" type="presParOf" srcId="{5251D616-6F6D-42C2-B9EF-78BF102A020C}" destId="{5F48810D-18D6-43D8-A331-E03BF47498CF}" srcOrd="2" destOrd="0" presId="urn:microsoft.com/office/officeart/2005/8/layout/process4"/>
    <dgm:cxn modelId="{821CD170-2A71-4349-8522-95A22FE98BED}" type="presParOf" srcId="{5F48810D-18D6-43D8-A331-E03BF47498CF}" destId="{17ADEE33-8F24-4BDD-A6AE-1010F3777ED9}" srcOrd="0" destOrd="0" presId="urn:microsoft.com/office/officeart/2005/8/layout/process4"/>
    <dgm:cxn modelId="{518AD311-06E7-426A-A3A4-8BE34C8F7E10}" type="presParOf" srcId="{45D724A7-EFD5-48C2-9F30-ED848AF34D6B}" destId="{A597F62A-F22A-4660-A786-8D80A8C86C32}" srcOrd="1" destOrd="0" presId="urn:microsoft.com/office/officeart/2005/8/layout/process4"/>
    <dgm:cxn modelId="{6D624BD5-5B8D-4B3F-BCF1-EB6FDC34F6EA}" type="presParOf" srcId="{45D724A7-EFD5-48C2-9F30-ED848AF34D6B}" destId="{61707EC5-FE8F-4124-B08E-A245F6DD684E}" srcOrd="2" destOrd="0" presId="urn:microsoft.com/office/officeart/2005/8/layout/process4"/>
    <dgm:cxn modelId="{70E5AB6F-BD71-4647-AE08-E046F74DD48A}" type="presParOf" srcId="{61707EC5-FE8F-4124-B08E-A245F6DD684E}" destId="{6C23B788-1FB6-4EC1-BC52-6072509A9618}" srcOrd="0" destOrd="0" presId="urn:microsoft.com/office/officeart/2005/8/layout/process4"/>
    <dgm:cxn modelId="{BC67F005-3FA9-444B-9A7F-780C0D945573}" type="presParOf" srcId="{61707EC5-FE8F-4124-B08E-A245F6DD684E}" destId="{3AF2856F-756B-467E-96B0-93F8986E3754}" srcOrd="1" destOrd="0" presId="urn:microsoft.com/office/officeart/2005/8/layout/process4"/>
    <dgm:cxn modelId="{A7B584B1-6EDF-4117-B681-D56A90980ABF}" type="presParOf" srcId="{61707EC5-FE8F-4124-B08E-A245F6DD684E}" destId="{A93BB298-204D-4C72-B425-0C7B1C1E604E}" srcOrd="2" destOrd="0" presId="urn:microsoft.com/office/officeart/2005/8/layout/process4"/>
    <dgm:cxn modelId="{28AE4B90-83C0-414E-AE72-20909DC8AFB4}" type="presParOf" srcId="{A93BB298-204D-4C72-B425-0C7B1C1E604E}" destId="{179D3A5B-01E3-4714-AA85-EF22688AB8D3}" srcOrd="0" destOrd="0" presId="urn:microsoft.com/office/officeart/2005/8/layout/process4"/>
    <dgm:cxn modelId="{33205197-BA47-47DD-8B59-47FFFE9B1E8B}" type="presParOf" srcId="{45D724A7-EFD5-48C2-9F30-ED848AF34D6B}" destId="{7063D9D5-2356-406A-BCFE-FBF133B89583}" srcOrd="3" destOrd="0" presId="urn:microsoft.com/office/officeart/2005/8/layout/process4"/>
    <dgm:cxn modelId="{05E0470E-DC0D-4AE9-8EE3-786CBA5E2CFF}" type="presParOf" srcId="{45D724A7-EFD5-48C2-9F30-ED848AF34D6B}" destId="{6960FB7B-9A20-43CC-8661-D9DD8704E4DC}" srcOrd="4" destOrd="0" presId="urn:microsoft.com/office/officeart/2005/8/layout/process4"/>
    <dgm:cxn modelId="{51557C1E-1573-4E29-9C35-32311CD59B96}" type="presParOf" srcId="{6960FB7B-9A20-43CC-8661-D9DD8704E4DC}" destId="{CD1C0E53-4B3B-4531-AB5D-0A9A301E04C2}" srcOrd="0" destOrd="0" presId="urn:microsoft.com/office/officeart/2005/8/layout/process4"/>
    <dgm:cxn modelId="{44EE03D2-BB7B-4202-BEF6-DF53ECBCDAA2}" type="presParOf" srcId="{6960FB7B-9A20-43CC-8661-D9DD8704E4DC}" destId="{EBA5961E-D76F-4749-AC34-7ECBC97F328B}" srcOrd="1" destOrd="0" presId="urn:microsoft.com/office/officeart/2005/8/layout/process4"/>
    <dgm:cxn modelId="{BB5C7752-7E61-4ECA-BAF8-4B4B7C2601F4}" type="presParOf" srcId="{6960FB7B-9A20-43CC-8661-D9DD8704E4DC}" destId="{E375F729-F2FF-4864-950D-1178BC8B1AE0}" srcOrd="2" destOrd="0" presId="urn:microsoft.com/office/officeart/2005/8/layout/process4"/>
    <dgm:cxn modelId="{CABB16AB-B3CA-4966-8E5E-3A7D65A99E05}" type="presParOf" srcId="{E375F729-F2FF-4864-950D-1178BC8B1AE0}" destId="{2DBF90B3-5B4E-42CD-9888-36C3E9A208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8C7644-D3F2-4FF3-AAD6-BF40C8E16735}" type="doc">
      <dgm:prSet loTypeId="urn:microsoft.com/office/officeart/2005/8/layout/lProcess3" loCatId="process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54CE52E0-FFAD-425B-9D7E-42DE474568FB}">
      <dgm:prSet phldrT="[Metin]" custT="1"/>
      <dgm:spPr>
        <a:xfrm>
          <a:off x="13586" y="515"/>
          <a:ext cx="3249787" cy="517828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800" b="1" smtClean="0">
              <a:latin typeface="Calibri"/>
              <a:ea typeface="+mn-ea"/>
              <a:cs typeface="Arial" pitchFamily="34" charset="0"/>
            </a:rPr>
            <a:t>Yıllık Taşıma Maliyeti (TL)</a:t>
          </a:r>
          <a:endParaRPr lang="tr-TR" sz="1800" b="1" dirty="0">
            <a:latin typeface="Calibri"/>
            <a:ea typeface="+mn-ea"/>
            <a:cs typeface="Arial" pitchFamily="34" charset="0"/>
          </a:endParaRPr>
        </a:p>
      </dgm:t>
    </dgm:pt>
    <dgm:pt modelId="{D971C76D-8D64-4AB3-912A-F16ECA24FD77}" type="par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1EF64F00-10F9-4E1C-A399-F73C6D746B51}" type="sibTrans" cxnId="{27726785-BCB2-4321-B33D-669ECB86415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7FA255E-E149-4715-877A-02D47996EEC8}">
      <dgm:prSet phldrT="[Metin]" custT="1"/>
      <dgm:spPr>
        <a:xfrm>
          <a:off x="13586" y="590840"/>
          <a:ext cx="3250914" cy="517828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800" b="1" smtClean="0">
              <a:latin typeface="Calibri"/>
              <a:ea typeface="+mn-ea"/>
              <a:cs typeface="Arial" pitchFamily="34" charset="0"/>
            </a:rPr>
            <a:t>Yıllık Refakatçi Maliyeti (TL)</a:t>
          </a:r>
          <a:endParaRPr lang="tr-TR" sz="1800" b="1" dirty="0" smtClean="0">
            <a:latin typeface="Calibri"/>
            <a:ea typeface="+mn-ea"/>
            <a:cs typeface="Arial" pitchFamily="34" charset="0"/>
          </a:endParaRPr>
        </a:p>
      </dgm:t>
    </dgm:pt>
    <dgm:pt modelId="{885C716D-FDA7-4D7F-859A-99BFC4F8566F}" type="par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41D3FBFF-E0E3-410F-BD98-0A8D62133859}" type="sibTrans" cxnId="{70E1E775-E9E5-4883-90EF-A8F1B6D74A71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DB595BB2-B621-48C9-AC91-5C59DD7FB6B6}">
      <dgm:prSet phldrT="[Metin]" custT="1"/>
      <dgm:spPr>
        <a:xfrm>
          <a:off x="3052515" y="53045"/>
          <a:ext cx="2278991" cy="42979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210.525,48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73BD6358-CBF8-4760-AB95-321F561621E1}" type="sib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73AC3D47-3B43-4776-BADF-036038AB6161}" type="parTrans" cxnId="{CB70F3E5-437D-443D-BF43-291E32106E14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FECFFD6C-08A9-453D-8C93-67D95CDD298A}">
      <dgm:prSet phldrT="[Metin]" custT="1"/>
      <dgm:spPr>
        <a:xfrm>
          <a:off x="3066977" y="644599"/>
          <a:ext cx="2278991" cy="42979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88.262,99</a:t>
          </a:r>
          <a:endParaRPr lang="tr-TR" sz="1600" b="1" dirty="0">
            <a:latin typeface="Cambria" panose="02040503050406030204" pitchFamily="18" charset="0"/>
            <a:ea typeface="+mn-ea"/>
            <a:cs typeface="Arial" pitchFamily="34" charset="0"/>
          </a:endParaRPr>
        </a:p>
      </dgm:t>
    </dgm:pt>
    <dgm:pt modelId="{28758B22-E82B-46E2-AE6F-4237E8190CA0}" type="sib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51AE8EF6-E720-4824-BB19-EC9410B3A780}" type="parTrans" cxnId="{77B98227-A340-4EFE-B28A-4BC14213C8AD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6D231EA5-5216-4470-B6D2-534F8B892140}">
      <dgm:prSet phldrT="[Metin]" custT="1"/>
      <dgm:spPr>
        <a:xfrm>
          <a:off x="13586" y="1181164"/>
          <a:ext cx="3250914" cy="517828"/>
        </a:xfrm>
        <a:prstGeom prst="chevron">
          <a:avLst/>
        </a:prstGeom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2000" b="1" smtClean="0">
              <a:latin typeface="Calibri"/>
              <a:ea typeface="+mn-ea"/>
              <a:cs typeface="Arial" pitchFamily="34" charset="0"/>
            </a:rPr>
            <a:t>Toplam Maliyet (TL)</a:t>
          </a:r>
          <a:endParaRPr lang="tr-TR" sz="2000" b="1" dirty="0" smtClean="0">
            <a:latin typeface="Calibri"/>
            <a:ea typeface="+mn-ea"/>
            <a:cs typeface="Arial" pitchFamily="34" charset="0"/>
          </a:endParaRPr>
        </a:p>
      </dgm:t>
    </dgm:pt>
    <dgm:pt modelId="{5A09DE43-31E4-4868-A3E6-35B60160A6EF}" type="sib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BAE23DC5-802E-4F07-8734-83084FECD7AC}" type="parTrans" cxnId="{7E013D0C-3F4A-4D76-8510-E73247F137A3}">
      <dgm:prSet/>
      <dgm:spPr/>
      <dgm:t>
        <a:bodyPr/>
        <a:lstStyle/>
        <a:p>
          <a:pPr algn="ctr"/>
          <a:endParaRPr lang="tr-TR" sz="1600">
            <a:latin typeface="+mn-lt"/>
            <a:cs typeface="Arial" pitchFamily="34" charset="0"/>
          </a:endParaRPr>
        </a:p>
      </dgm:t>
    </dgm:pt>
    <dgm:pt modelId="{0DD863F5-E5A1-49B9-8D94-4A88E92B5814}">
      <dgm:prSet phldrT="[Metin]" custT="1"/>
      <dgm:spPr>
        <a:xfrm>
          <a:off x="3044142" y="1225180"/>
          <a:ext cx="2277422" cy="429797"/>
        </a:xfrm>
        <a:prstGeom prst="chevron">
          <a:avLst/>
        </a:prstGeom>
        <a:sp3d extrusionH="50600" contourW="3000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tr-TR" sz="1600" b="1" dirty="0" smtClean="0">
              <a:latin typeface="Cambria" panose="02040503050406030204" pitchFamily="18" charset="0"/>
              <a:ea typeface="+mn-ea"/>
              <a:cs typeface="Arial" pitchFamily="34" charset="0"/>
            </a:rPr>
            <a:t>298,788,47</a:t>
          </a:r>
        </a:p>
      </dgm:t>
    </dgm:pt>
    <dgm:pt modelId="{FB5DADCF-A269-4072-BF33-D8249DC343E6}" type="parTrans" cxnId="{75AB3E2F-8C24-4DB4-8CE5-FE2EF0E0B6ED}">
      <dgm:prSet/>
      <dgm:spPr/>
      <dgm:t>
        <a:bodyPr/>
        <a:lstStyle/>
        <a:p>
          <a:endParaRPr lang="tr-TR"/>
        </a:p>
      </dgm:t>
    </dgm:pt>
    <dgm:pt modelId="{0E0BBC16-2B44-4018-9E11-8875A3C18DA9}" type="sibTrans" cxnId="{75AB3E2F-8C24-4DB4-8CE5-FE2EF0E0B6ED}">
      <dgm:prSet/>
      <dgm:spPr/>
      <dgm:t>
        <a:bodyPr/>
        <a:lstStyle/>
        <a:p>
          <a:endParaRPr lang="tr-TR"/>
        </a:p>
      </dgm:t>
    </dgm:pt>
    <dgm:pt modelId="{8F718D35-18FA-43EA-8F02-8FA4190652CB}" type="pres">
      <dgm:prSet presAssocID="{358C7644-D3F2-4FF3-AAD6-BF40C8E167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E1F53E5-9C29-4A0E-AA9E-BCCFE103CE72}" type="pres">
      <dgm:prSet presAssocID="{54CE52E0-FFAD-425B-9D7E-42DE474568FB}" presName="horFlow" presStyleCnt="0"/>
      <dgm:spPr/>
      <dgm:t>
        <a:bodyPr/>
        <a:lstStyle/>
        <a:p>
          <a:endParaRPr lang="tr-TR"/>
        </a:p>
      </dgm:t>
    </dgm:pt>
    <dgm:pt modelId="{7074F8ED-AFC3-4237-BD87-202850749667}" type="pres">
      <dgm:prSet presAssocID="{54CE52E0-FFAD-425B-9D7E-42DE474568FB}" presName="bigChev" presStyleLbl="node1" presStyleIdx="0" presStyleCnt="3" custScaleX="251032"/>
      <dgm:spPr/>
      <dgm:t>
        <a:bodyPr/>
        <a:lstStyle/>
        <a:p>
          <a:endParaRPr lang="tr-TR"/>
        </a:p>
      </dgm:t>
    </dgm:pt>
    <dgm:pt modelId="{681FDFFF-09EA-4FD7-B835-0233B78FB425}" type="pres">
      <dgm:prSet presAssocID="{73AC3D47-3B43-4776-BADF-036038AB6161}" presName="parTrans" presStyleCnt="0"/>
      <dgm:spPr/>
      <dgm:t>
        <a:bodyPr/>
        <a:lstStyle/>
        <a:p>
          <a:endParaRPr lang="tr-TR"/>
        </a:p>
      </dgm:t>
    </dgm:pt>
    <dgm:pt modelId="{AE8F91E8-8BE1-4FCE-8AF9-0C5371E3CCA2}" type="pres">
      <dgm:prSet presAssocID="{DB595BB2-B621-48C9-AC91-5C59DD7FB6B6}" presName="node" presStyleLbl="alignAccFollowNode1" presStyleIdx="0" presStyleCnt="3" custScaleX="212099" custLinFactNeighborX="-25292" custLinFactNeighborY="19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8D14B0-5987-4AC2-81CB-11DFD0733B0B}" type="pres">
      <dgm:prSet presAssocID="{54CE52E0-FFAD-425B-9D7E-42DE474568FB}" presName="vSp" presStyleCnt="0"/>
      <dgm:spPr/>
      <dgm:t>
        <a:bodyPr/>
        <a:lstStyle/>
        <a:p>
          <a:endParaRPr lang="tr-TR"/>
        </a:p>
      </dgm:t>
    </dgm:pt>
    <dgm:pt modelId="{6233D3EB-4C3B-45EB-832B-F18D8B9D4B32}" type="pres">
      <dgm:prSet presAssocID="{57FA255E-E149-4715-877A-02D47996EEC8}" presName="horFlow" presStyleCnt="0"/>
      <dgm:spPr/>
      <dgm:t>
        <a:bodyPr/>
        <a:lstStyle/>
        <a:p>
          <a:endParaRPr lang="tr-TR"/>
        </a:p>
      </dgm:t>
    </dgm:pt>
    <dgm:pt modelId="{9076A906-4B44-43F0-BE30-CE5190085946}" type="pres">
      <dgm:prSet presAssocID="{57FA255E-E149-4715-877A-02D47996EEC8}" presName="bigChev" presStyleLbl="node1" presStyleIdx="1" presStyleCnt="3" custScaleX="251119"/>
      <dgm:spPr/>
      <dgm:t>
        <a:bodyPr/>
        <a:lstStyle/>
        <a:p>
          <a:endParaRPr lang="tr-TR"/>
        </a:p>
      </dgm:t>
    </dgm:pt>
    <dgm:pt modelId="{F5E8546D-6D6A-4DCD-BDA8-32CACA4122D8}" type="pres">
      <dgm:prSet presAssocID="{51AE8EF6-E720-4824-BB19-EC9410B3A780}" presName="parTrans" presStyleCnt="0"/>
      <dgm:spPr/>
      <dgm:t>
        <a:bodyPr/>
        <a:lstStyle/>
        <a:p>
          <a:endParaRPr lang="tr-TR"/>
        </a:p>
      </dgm:t>
    </dgm:pt>
    <dgm:pt modelId="{C0DF0F95-E6B0-47D1-8E17-470E5B33EE5B}" type="pres">
      <dgm:prSet presAssocID="{FECFFD6C-08A9-453D-8C93-67D95CDD298A}" presName="node" presStyleLbl="alignAccFollowNode1" presStyleIdx="1" presStyleCnt="3" custScaleX="212099" custLinFactNeighborX="-17368" custLinFactNeighborY="22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65A5E8-0456-49D2-B8D3-83BDB0B7CD1B}" type="pres">
      <dgm:prSet presAssocID="{57FA255E-E149-4715-877A-02D47996EEC8}" presName="vSp" presStyleCnt="0"/>
      <dgm:spPr/>
      <dgm:t>
        <a:bodyPr/>
        <a:lstStyle/>
        <a:p>
          <a:endParaRPr lang="tr-TR"/>
        </a:p>
      </dgm:t>
    </dgm:pt>
    <dgm:pt modelId="{D0FE0A07-0C77-40DE-B003-C1B899D7EC3B}" type="pres">
      <dgm:prSet presAssocID="{6D231EA5-5216-4470-B6D2-534F8B892140}" presName="horFlow" presStyleCnt="0"/>
      <dgm:spPr/>
      <dgm:t>
        <a:bodyPr/>
        <a:lstStyle/>
        <a:p>
          <a:endParaRPr lang="tr-TR"/>
        </a:p>
      </dgm:t>
    </dgm:pt>
    <dgm:pt modelId="{149AE577-AD73-4E41-A3CA-688F252AC7BA}" type="pres">
      <dgm:prSet presAssocID="{6D231EA5-5216-4470-B6D2-534F8B892140}" presName="bigChev" presStyleLbl="node1" presStyleIdx="2" presStyleCnt="3" custScaleX="251119" custLinFactNeighborY="6833"/>
      <dgm:spPr/>
      <dgm:t>
        <a:bodyPr/>
        <a:lstStyle/>
        <a:p>
          <a:endParaRPr lang="tr-TR"/>
        </a:p>
      </dgm:t>
    </dgm:pt>
    <dgm:pt modelId="{AC18F4EE-4F9A-46D7-A37B-3DDC002845FC}" type="pres">
      <dgm:prSet presAssocID="{FB5DADCF-A269-4072-BF33-D8249DC343E6}" presName="parTrans" presStyleCnt="0"/>
      <dgm:spPr/>
      <dgm:t>
        <a:bodyPr/>
        <a:lstStyle/>
        <a:p>
          <a:endParaRPr lang="tr-TR"/>
        </a:p>
      </dgm:t>
    </dgm:pt>
    <dgm:pt modelId="{AA875702-9068-4AFA-8510-24541C367D7B}" type="pres">
      <dgm:prSet presAssocID="{0DD863F5-E5A1-49B9-8D94-4A88E92B5814}" presName="node" presStyleLbl="alignAccFollowNode1" presStyleIdx="2" presStyleCnt="3" custScaleX="211953" custLinFactNeighborX="-309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70F3E5-437D-443D-BF43-291E32106E14}" srcId="{54CE52E0-FFAD-425B-9D7E-42DE474568FB}" destId="{DB595BB2-B621-48C9-AC91-5C59DD7FB6B6}" srcOrd="0" destOrd="0" parTransId="{73AC3D47-3B43-4776-BADF-036038AB6161}" sibTransId="{73BD6358-CBF8-4760-AB95-321F561621E1}"/>
    <dgm:cxn modelId="{F1F71E59-2E06-44BF-B6C0-E2442570D21F}" type="presOf" srcId="{FECFFD6C-08A9-453D-8C93-67D95CDD298A}" destId="{C0DF0F95-E6B0-47D1-8E17-470E5B33EE5B}" srcOrd="0" destOrd="0" presId="urn:microsoft.com/office/officeart/2005/8/layout/lProcess3"/>
    <dgm:cxn modelId="{1B3AFC5E-030A-43DA-8ADE-5150CC08CC02}" type="presOf" srcId="{358C7644-D3F2-4FF3-AAD6-BF40C8E16735}" destId="{8F718D35-18FA-43EA-8F02-8FA4190652CB}" srcOrd="0" destOrd="0" presId="urn:microsoft.com/office/officeart/2005/8/layout/lProcess3"/>
    <dgm:cxn modelId="{7E013D0C-3F4A-4D76-8510-E73247F137A3}" srcId="{358C7644-D3F2-4FF3-AAD6-BF40C8E16735}" destId="{6D231EA5-5216-4470-B6D2-534F8B892140}" srcOrd="2" destOrd="0" parTransId="{BAE23DC5-802E-4F07-8734-83084FECD7AC}" sibTransId="{5A09DE43-31E4-4868-A3E6-35B60160A6EF}"/>
    <dgm:cxn modelId="{70E1E775-E9E5-4883-90EF-A8F1B6D74A71}" srcId="{358C7644-D3F2-4FF3-AAD6-BF40C8E16735}" destId="{57FA255E-E149-4715-877A-02D47996EEC8}" srcOrd="1" destOrd="0" parTransId="{885C716D-FDA7-4D7F-859A-99BFC4F8566F}" sibTransId="{41D3FBFF-E0E3-410F-BD98-0A8D62133859}"/>
    <dgm:cxn modelId="{97A67B50-2C5D-4CE7-BCBF-52A6B83038D0}" type="presOf" srcId="{54CE52E0-FFAD-425B-9D7E-42DE474568FB}" destId="{7074F8ED-AFC3-4237-BD87-202850749667}" srcOrd="0" destOrd="0" presId="urn:microsoft.com/office/officeart/2005/8/layout/lProcess3"/>
    <dgm:cxn modelId="{75AB3E2F-8C24-4DB4-8CE5-FE2EF0E0B6ED}" srcId="{6D231EA5-5216-4470-B6D2-534F8B892140}" destId="{0DD863F5-E5A1-49B9-8D94-4A88E92B5814}" srcOrd="0" destOrd="0" parTransId="{FB5DADCF-A269-4072-BF33-D8249DC343E6}" sibTransId="{0E0BBC16-2B44-4018-9E11-8875A3C18DA9}"/>
    <dgm:cxn modelId="{9E2FAF87-5DB3-4C1D-A2EA-D5E8ADF75D24}" type="presOf" srcId="{DB595BB2-B621-48C9-AC91-5C59DD7FB6B6}" destId="{AE8F91E8-8BE1-4FCE-8AF9-0C5371E3CCA2}" srcOrd="0" destOrd="0" presId="urn:microsoft.com/office/officeart/2005/8/layout/lProcess3"/>
    <dgm:cxn modelId="{DD8B1CBD-F37B-4308-A449-0B4D8419D2D4}" type="presOf" srcId="{57FA255E-E149-4715-877A-02D47996EEC8}" destId="{9076A906-4B44-43F0-BE30-CE5190085946}" srcOrd="0" destOrd="0" presId="urn:microsoft.com/office/officeart/2005/8/layout/lProcess3"/>
    <dgm:cxn modelId="{77B98227-A340-4EFE-B28A-4BC14213C8AD}" srcId="{57FA255E-E149-4715-877A-02D47996EEC8}" destId="{FECFFD6C-08A9-453D-8C93-67D95CDD298A}" srcOrd="0" destOrd="0" parTransId="{51AE8EF6-E720-4824-BB19-EC9410B3A780}" sibTransId="{28758B22-E82B-46E2-AE6F-4237E8190CA0}"/>
    <dgm:cxn modelId="{57356235-8EB9-45C6-B8C1-3FBAE6A3E7F6}" type="presOf" srcId="{0DD863F5-E5A1-49B9-8D94-4A88E92B5814}" destId="{AA875702-9068-4AFA-8510-24541C367D7B}" srcOrd="0" destOrd="0" presId="urn:microsoft.com/office/officeart/2005/8/layout/lProcess3"/>
    <dgm:cxn modelId="{27726785-BCB2-4321-B33D-669ECB86415D}" srcId="{358C7644-D3F2-4FF3-AAD6-BF40C8E16735}" destId="{54CE52E0-FFAD-425B-9D7E-42DE474568FB}" srcOrd="0" destOrd="0" parTransId="{D971C76D-8D64-4AB3-912A-F16ECA24FD77}" sibTransId="{1EF64F00-10F9-4E1C-A399-F73C6D746B51}"/>
    <dgm:cxn modelId="{B7760BBD-038E-4487-8D60-F062A84E7CAB}" type="presOf" srcId="{6D231EA5-5216-4470-B6D2-534F8B892140}" destId="{149AE577-AD73-4E41-A3CA-688F252AC7BA}" srcOrd="0" destOrd="0" presId="urn:microsoft.com/office/officeart/2005/8/layout/lProcess3"/>
    <dgm:cxn modelId="{010E5379-C658-44D3-949C-49BCB346076C}" type="presParOf" srcId="{8F718D35-18FA-43EA-8F02-8FA4190652CB}" destId="{8E1F53E5-9C29-4A0E-AA9E-BCCFE103CE72}" srcOrd="0" destOrd="0" presId="urn:microsoft.com/office/officeart/2005/8/layout/lProcess3"/>
    <dgm:cxn modelId="{C07ECCF5-E2D9-4B25-83B2-38667C1106BA}" type="presParOf" srcId="{8E1F53E5-9C29-4A0E-AA9E-BCCFE103CE72}" destId="{7074F8ED-AFC3-4237-BD87-202850749667}" srcOrd="0" destOrd="0" presId="urn:microsoft.com/office/officeart/2005/8/layout/lProcess3"/>
    <dgm:cxn modelId="{992E39B5-FE78-487E-8163-58AB5CD3BA11}" type="presParOf" srcId="{8E1F53E5-9C29-4A0E-AA9E-BCCFE103CE72}" destId="{681FDFFF-09EA-4FD7-B835-0233B78FB425}" srcOrd="1" destOrd="0" presId="urn:microsoft.com/office/officeart/2005/8/layout/lProcess3"/>
    <dgm:cxn modelId="{B00C794B-0AA4-4EA2-B4E3-319EC42BD7D6}" type="presParOf" srcId="{8E1F53E5-9C29-4A0E-AA9E-BCCFE103CE72}" destId="{AE8F91E8-8BE1-4FCE-8AF9-0C5371E3CCA2}" srcOrd="2" destOrd="0" presId="urn:microsoft.com/office/officeart/2005/8/layout/lProcess3"/>
    <dgm:cxn modelId="{4953A0EC-8403-4AF6-B0C8-779948EC359E}" type="presParOf" srcId="{8F718D35-18FA-43EA-8F02-8FA4190652CB}" destId="{7D8D14B0-5987-4AC2-81CB-11DFD0733B0B}" srcOrd="1" destOrd="0" presId="urn:microsoft.com/office/officeart/2005/8/layout/lProcess3"/>
    <dgm:cxn modelId="{304AE5AD-975C-41F7-97B1-280D7FC63629}" type="presParOf" srcId="{8F718D35-18FA-43EA-8F02-8FA4190652CB}" destId="{6233D3EB-4C3B-45EB-832B-F18D8B9D4B32}" srcOrd="2" destOrd="0" presId="urn:microsoft.com/office/officeart/2005/8/layout/lProcess3"/>
    <dgm:cxn modelId="{3D446917-C822-4630-A9E2-B8118ECCE27E}" type="presParOf" srcId="{6233D3EB-4C3B-45EB-832B-F18D8B9D4B32}" destId="{9076A906-4B44-43F0-BE30-CE5190085946}" srcOrd="0" destOrd="0" presId="urn:microsoft.com/office/officeart/2005/8/layout/lProcess3"/>
    <dgm:cxn modelId="{3C6FD0BA-8BEA-4FFB-A805-4F149B5FD520}" type="presParOf" srcId="{6233D3EB-4C3B-45EB-832B-F18D8B9D4B32}" destId="{F5E8546D-6D6A-4DCD-BDA8-32CACA4122D8}" srcOrd="1" destOrd="0" presId="urn:microsoft.com/office/officeart/2005/8/layout/lProcess3"/>
    <dgm:cxn modelId="{28BCD8E6-2F07-4B83-A6B2-A7BA04991F60}" type="presParOf" srcId="{6233D3EB-4C3B-45EB-832B-F18D8B9D4B32}" destId="{C0DF0F95-E6B0-47D1-8E17-470E5B33EE5B}" srcOrd="2" destOrd="0" presId="urn:microsoft.com/office/officeart/2005/8/layout/lProcess3"/>
    <dgm:cxn modelId="{17580E36-F072-4301-B889-5EB734F0C982}" type="presParOf" srcId="{8F718D35-18FA-43EA-8F02-8FA4190652CB}" destId="{8C65A5E8-0456-49D2-B8D3-83BDB0B7CD1B}" srcOrd="3" destOrd="0" presId="urn:microsoft.com/office/officeart/2005/8/layout/lProcess3"/>
    <dgm:cxn modelId="{4547D4C2-FD8E-4933-AA5A-31C0482840D2}" type="presParOf" srcId="{8F718D35-18FA-43EA-8F02-8FA4190652CB}" destId="{D0FE0A07-0C77-40DE-B003-C1B899D7EC3B}" srcOrd="4" destOrd="0" presId="urn:microsoft.com/office/officeart/2005/8/layout/lProcess3"/>
    <dgm:cxn modelId="{39A3FA0D-EE86-4D77-8487-65D951147FA6}" type="presParOf" srcId="{D0FE0A07-0C77-40DE-B003-C1B899D7EC3B}" destId="{149AE577-AD73-4E41-A3CA-688F252AC7BA}" srcOrd="0" destOrd="0" presId="urn:microsoft.com/office/officeart/2005/8/layout/lProcess3"/>
    <dgm:cxn modelId="{FA4ADF3A-B739-45F4-A817-8B372588619E}" type="presParOf" srcId="{D0FE0A07-0C77-40DE-B003-C1B899D7EC3B}" destId="{AC18F4EE-4F9A-46D7-A37B-3DDC002845FC}" srcOrd="1" destOrd="0" presId="urn:microsoft.com/office/officeart/2005/8/layout/lProcess3"/>
    <dgm:cxn modelId="{53756390-CA74-4CC2-9954-EDC748E88E96}" type="presParOf" srcId="{D0FE0A07-0C77-40DE-B003-C1B899D7EC3B}" destId="{AA875702-9068-4AFA-8510-24541C367D7B}" srcOrd="2" destOrd="0" presId="urn:microsoft.com/office/officeart/2005/8/layout/lProcess3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4D64-468D-4DF2-82F2-1A2CADAA61AE}">
      <dsp:nvSpPr>
        <dsp:cNvPr id="0" name=""/>
        <dsp:cNvSpPr/>
      </dsp:nvSpPr>
      <dsp:spPr>
        <a:xfrm>
          <a:off x="0" y="1515515"/>
          <a:ext cx="2959643" cy="497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 panose="020F0502020204030204"/>
              <a:ea typeface="+mn-ea"/>
              <a:cs typeface="Arial" pitchFamily="34" charset="0"/>
            </a:rPr>
            <a:t>Taşıma Merkezi Sayısı</a:t>
          </a:r>
          <a:endParaRPr lang="tr-TR" sz="1600" b="1" kern="1200" dirty="0" smtClean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515515"/>
        <a:ext cx="2959643" cy="268609"/>
      </dsp:txXfrm>
    </dsp:sp>
    <dsp:sp modelId="{17ADEE33-8F24-4BDD-A6AE-1010F3777ED9}">
      <dsp:nvSpPr>
        <dsp:cNvPr id="0" name=""/>
        <dsp:cNvSpPr/>
      </dsp:nvSpPr>
      <dsp:spPr>
        <a:xfrm>
          <a:off x="0" y="1769511"/>
          <a:ext cx="2959643" cy="2288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31</a:t>
          </a:r>
          <a:endParaRPr lang="tr-TR" sz="1600" b="1" kern="1200" dirty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769511"/>
        <a:ext cx="2959643" cy="228815"/>
      </dsp:txXfrm>
    </dsp:sp>
    <dsp:sp modelId="{3AF2856F-756B-467E-96B0-93F8986E3754}">
      <dsp:nvSpPr>
        <dsp:cNvPr id="0" name=""/>
        <dsp:cNvSpPr/>
      </dsp:nvSpPr>
      <dsp:spPr>
        <a:xfrm rot="10800000">
          <a:off x="0" y="757935"/>
          <a:ext cx="2959643" cy="76504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</a:p>
      </dsp:txBody>
      <dsp:txXfrm rot="-10800000">
        <a:off x="0" y="851982"/>
        <a:ext cx="2959643" cy="174482"/>
      </dsp:txXfrm>
    </dsp:sp>
    <dsp:sp modelId="{179D3A5B-01E3-4714-AA85-EF22688AB8D3}">
      <dsp:nvSpPr>
        <dsp:cNvPr id="0" name=""/>
        <dsp:cNvSpPr/>
      </dsp:nvSpPr>
      <dsp:spPr>
        <a:xfrm>
          <a:off x="0" y="1026464"/>
          <a:ext cx="2959643" cy="2287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62</a:t>
          </a:r>
          <a:endParaRPr lang="tr-TR" sz="1600" b="1" kern="1200" dirty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026464"/>
        <a:ext cx="2959643" cy="228747"/>
      </dsp:txXfrm>
    </dsp:sp>
    <dsp:sp modelId="{EBA5961E-D76F-4749-AC34-7ECBC97F328B}">
      <dsp:nvSpPr>
        <dsp:cNvPr id="0" name=""/>
        <dsp:cNvSpPr/>
      </dsp:nvSpPr>
      <dsp:spPr>
        <a:xfrm rot="10800000">
          <a:off x="0" y="355"/>
          <a:ext cx="2959643" cy="76504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kern="1200" dirty="0">
            <a:effectLst/>
            <a:latin typeface="Calibri" panose="020F0502020204030204"/>
            <a:ea typeface="+mn-ea"/>
            <a:cs typeface="Arial" pitchFamily="34" charset="0"/>
          </a:endParaRPr>
        </a:p>
      </dsp:txBody>
      <dsp:txXfrm rot="-10800000">
        <a:off x="0" y="94402"/>
        <a:ext cx="2959643" cy="174482"/>
      </dsp:txXfrm>
    </dsp:sp>
    <dsp:sp modelId="{2DBF90B3-5B4E-42CD-9888-36C3E9A208F7}">
      <dsp:nvSpPr>
        <dsp:cNvPr id="0" name=""/>
        <dsp:cNvSpPr/>
      </dsp:nvSpPr>
      <dsp:spPr>
        <a:xfrm>
          <a:off x="0" y="258733"/>
          <a:ext cx="2959643" cy="22874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1.054</a:t>
          </a:r>
        </a:p>
      </dsp:txBody>
      <dsp:txXfrm>
        <a:off x="0" y="258733"/>
        <a:ext cx="2959643" cy="228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4F8ED-AFC3-4237-BD87-202850749667}">
      <dsp:nvSpPr>
        <dsp:cNvPr id="0" name=""/>
        <dsp:cNvSpPr/>
      </dsp:nvSpPr>
      <dsp:spPr>
        <a:xfrm>
          <a:off x="21759" y="575"/>
          <a:ext cx="3239879" cy="5162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/>
              <a:ea typeface="+mn-ea"/>
              <a:cs typeface="Arial" pitchFamily="34" charset="0"/>
            </a:rPr>
            <a:t>Yıllık Taşıma Maliyeti TL</a:t>
          </a:r>
          <a:endParaRPr lang="tr-TR" sz="1600" b="1" kern="1200" dirty="0">
            <a:latin typeface="Calibri"/>
            <a:ea typeface="+mn-ea"/>
            <a:cs typeface="Arial" pitchFamily="34" charset="0"/>
          </a:endParaRPr>
        </a:p>
      </dsp:txBody>
      <dsp:txXfrm>
        <a:off x="279884" y="575"/>
        <a:ext cx="2723630" cy="516249"/>
      </dsp:txXfrm>
    </dsp:sp>
    <dsp:sp modelId="{AE8F91E8-8BE1-4FCE-8AF9-0C5371E3CCA2}">
      <dsp:nvSpPr>
        <dsp:cNvPr id="0" name=""/>
        <dsp:cNvSpPr/>
      </dsp:nvSpPr>
      <dsp:spPr>
        <a:xfrm>
          <a:off x="3051423" y="52944"/>
          <a:ext cx="2272043" cy="42848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2.192.914,76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65667" y="52944"/>
        <a:ext cx="1843556" cy="428487"/>
      </dsp:txXfrm>
    </dsp:sp>
    <dsp:sp modelId="{9076A906-4B44-43F0-BE30-CE5190085946}">
      <dsp:nvSpPr>
        <dsp:cNvPr id="0" name=""/>
        <dsp:cNvSpPr/>
      </dsp:nvSpPr>
      <dsp:spPr>
        <a:xfrm>
          <a:off x="21759" y="589099"/>
          <a:ext cx="3241002" cy="51624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/>
              <a:ea typeface="+mn-ea"/>
              <a:cs typeface="Arial" pitchFamily="34" charset="0"/>
            </a:rPr>
            <a:t>Yıllık Yemek Maliyeti TL</a:t>
          </a:r>
          <a:endParaRPr lang="tr-TR" sz="1600" b="1" kern="1200" dirty="0" smtClean="0">
            <a:latin typeface="Calibri"/>
            <a:ea typeface="+mn-ea"/>
            <a:cs typeface="Arial" pitchFamily="34" charset="0"/>
          </a:endParaRPr>
        </a:p>
      </dsp:txBody>
      <dsp:txXfrm>
        <a:off x="279884" y="589099"/>
        <a:ext cx="2724753" cy="516249"/>
      </dsp:txXfrm>
    </dsp:sp>
    <dsp:sp modelId="{C0DF0F95-E6B0-47D1-8E17-470E5B33EE5B}">
      <dsp:nvSpPr>
        <dsp:cNvPr id="0" name=""/>
        <dsp:cNvSpPr/>
      </dsp:nvSpPr>
      <dsp:spPr>
        <a:xfrm>
          <a:off x="3065841" y="642694"/>
          <a:ext cx="2272043" cy="42848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1.034.279,60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80085" y="642694"/>
        <a:ext cx="1843556" cy="428487"/>
      </dsp:txXfrm>
    </dsp:sp>
    <dsp:sp modelId="{6FD71A1A-88E2-42BE-9F2A-F79CB135BF37}">
      <dsp:nvSpPr>
        <dsp:cNvPr id="0" name=""/>
        <dsp:cNvSpPr/>
      </dsp:nvSpPr>
      <dsp:spPr>
        <a:xfrm>
          <a:off x="21759" y="1177624"/>
          <a:ext cx="3241002" cy="5162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/>
              <a:ea typeface="+mn-ea"/>
              <a:cs typeface="Arial" pitchFamily="34" charset="0"/>
            </a:rPr>
            <a:t>Yıllık Refakatçi Maliyeti TL</a:t>
          </a:r>
          <a:endParaRPr lang="tr-TR" sz="1600" b="1" kern="1200" dirty="0" smtClean="0">
            <a:latin typeface="Calibri"/>
            <a:ea typeface="+mn-ea"/>
            <a:cs typeface="Arial" pitchFamily="34" charset="0"/>
          </a:endParaRPr>
        </a:p>
      </dsp:txBody>
      <dsp:txXfrm>
        <a:off x="279884" y="1177624"/>
        <a:ext cx="2724753" cy="516249"/>
      </dsp:txXfrm>
    </dsp:sp>
    <dsp:sp modelId="{9593EBD1-0E2B-415B-80E3-E946E9A593FF}">
      <dsp:nvSpPr>
        <dsp:cNvPr id="0" name=""/>
        <dsp:cNvSpPr/>
      </dsp:nvSpPr>
      <dsp:spPr>
        <a:xfrm>
          <a:off x="3065841" y="1226296"/>
          <a:ext cx="2272043" cy="42848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88.262,99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80085" y="1226296"/>
        <a:ext cx="1843556" cy="428487"/>
      </dsp:txXfrm>
    </dsp:sp>
    <dsp:sp modelId="{149AE577-AD73-4E41-A3CA-688F252AC7BA}">
      <dsp:nvSpPr>
        <dsp:cNvPr id="0" name=""/>
        <dsp:cNvSpPr/>
      </dsp:nvSpPr>
      <dsp:spPr>
        <a:xfrm>
          <a:off x="21759" y="1766149"/>
          <a:ext cx="3241002" cy="5162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/>
              <a:ea typeface="+mn-ea"/>
              <a:cs typeface="Arial" pitchFamily="34" charset="0"/>
            </a:rPr>
            <a:t>Toplam Maliyet</a:t>
          </a:r>
          <a:endParaRPr lang="tr-TR" sz="1600" b="1" kern="1200" dirty="0" smtClean="0">
            <a:latin typeface="Calibri"/>
            <a:ea typeface="+mn-ea"/>
            <a:cs typeface="Arial" pitchFamily="34" charset="0"/>
          </a:endParaRPr>
        </a:p>
      </dsp:txBody>
      <dsp:txXfrm>
        <a:off x="279884" y="1766149"/>
        <a:ext cx="2724753" cy="516249"/>
      </dsp:txXfrm>
    </dsp:sp>
    <dsp:sp modelId="{AA875702-9068-4AFA-8510-24541C367D7B}">
      <dsp:nvSpPr>
        <dsp:cNvPr id="0" name=""/>
        <dsp:cNvSpPr/>
      </dsp:nvSpPr>
      <dsp:spPr>
        <a:xfrm>
          <a:off x="3043076" y="1810030"/>
          <a:ext cx="2270479" cy="42848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3.315.457,35</a:t>
          </a:r>
        </a:p>
      </dsp:txBody>
      <dsp:txXfrm>
        <a:off x="3257320" y="1810030"/>
        <a:ext cx="1841992" cy="428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4D64-468D-4DF2-82F2-1A2CADAA61AE}">
      <dsp:nvSpPr>
        <dsp:cNvPr id="0" name=""/>
        <dsp:cNvSpPr/>
      </dsp:nvSpPr>
      <dsp:spPr>
        <a:xfrm>
          <a:off x="0" y="1515515"/>
          <a:ext cx="2959643" cy="497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 panose="020F0502020204030204"/>
              <a:ea typeface="+mn-ea"/>
              <a:cs typeface="Arial" pitchFamily="34" charset="0"/>
            </a:rPr>
            <a:t>Taşıma Merkezi Sayısı</a:t>
          </a:r>
          <a:endParaRPr lang="tr-TR" sz="1600" b="1" kern="1200" dirty="0" smtClean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515515"/>
        <a:ext cx="2959643" cy="268609"/>
      </dsp:txXfrm>
    </dsp:sp>
    <dsp:sp modelId="{17ADEE33-8F24-4BDD-A6AE-1010F3777ED9}">
      <dsp:nvSpPr>
        <dsp:cNvPr id="0" name=""/>
        <dsp:cNvSpPr/>
      </dsp:nvSpPr>
      <dsp:spPr>
        <a:xfrm>
          <a:off x="0" y="1769511"/>
          <a:ext cx="2959643" cy="2288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18</a:t>
          </a:r>
          <a:endParaRPr lang="tr-TR" sz="1600" b="1" kern="1200" dirty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769511"/>
        <a:ext cx="2959643" cy="228815"/>
      </dsp:txXfrm>
    </dsp:sp>
    <dsp:sp modelId="{3AF2856F-756B-467E-96B0-93F8986E3754}">
      <dsp:nvSpPr>
        <dsp:cNvPr id="0" name=""/>
        <dsp:cNvSpPr/>
      </dsp:nvSpPr>
      <dsp:spPr>
        <a:xfrm rot="10800000">
          <a:off x="0" y="757935"/>
          <a:ext cx="2959643" cy="765041"/>
        </a:xfrm>
        <a:prstGeom prst="upArrowCallout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</a:p>
      </dsp:txBody>
      <dsp:txXfrm rot="-10800000">
        <a:off x="0" y="851982"/>
        <a:ext cx="2959643" cy="174482"/>
      </dsp:txXfrm>
    </dsp:sp>
    <dsp:sp modelId="{179D3A5B-01E3-4714-AA85-EF22688AB8D3}">
      <dsp:nvSpPr>
        <dsp:cNvPr id="0" name=""/>
        <dsp:cNvSpPr/>
      </dsp:nvSpPr>
      <dsp:spPr>
        <a:xfrm>
          <a:off x="0" y="1026464"/>
          <a:ext cx="2959643" cy="228747"/>
        </a:xfrm>
        <a:prstGeom prst="rect">
          <a:avLst/>
        </a:prstGeom>
        <a:solidFill>
          <a:schemeClr val="accent5">
            <a:tint val="40000"/>
            <a:alpha val="90000"/>
            <a:hueOff val="668618"/>
            <a:satOff val="11035"/>
            <a:lumOff val="-7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23</a:t>
          </a:r>
          <a:endParaRPr lang="tr-TR" sz="1600" b="1" kern="1200" dirty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026464"/>
        <a:ext cx="2959643" cy="228747"/>
      </dsp:txXfrm>
    </dsp:sp>
    <dsp:sp modelId="{EBA5961E-D76F-4749-AC34-7ECBC97F328B}">
      <dsp:nvSpPr>
        <dsp:cNvPr id="0" name=""/>
        <dsp:cNvSpPr/>
      </dsp:nvSpPr>
      <dsp:spPr>
        <a:xfrm rot="10800000">
          <a:off x="0" y="355"/>
          <a:ext cx="2959643" cy="765041"/>
        </a:xfrm>
        <a:prstGeom prst="upArrowCallou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kern="1200" dirty="0">
            <a:effectLst/>
            <a:latin typeface="Calibri" panose="020F0502020204030204"/>
            <a:ea typeface="+mn-ea"/>
            <a:cs typeface="Arial" pitchFamily="34" charset="0"/>
          </a:endParaRPr>
        </a:p>
      </dsp:txBody>
      <dsp:txXfrm rot="-10800000">
        <a:off x="0" y="94402"/>
        <a:ext cx="2959643" cy="174482"/>
      </dsp:txXfrm>
    </dsp:sp>
    <dsp:sp modelId="{2DBF90B3-5B4E-42CD-9888-36C3E9A208F7}">
      <dsp:nvSpPr>
        <dsp:cNvPr id="0" name=""/>
        <dsp:cNvSpPr/>
      </dsp:nvSpPr>
      <dsp:spPr>
        <a:xfrm>
          <a:off x="0" y="258733"/>
          <a:ext cx="2959643" cy="228747"/>
        </a:xfrm>
        <a:prstGeom prst="rect">
          <a:avLst/>
        </a:prstGeom>
        <a:solidFill>
          <a:schemeClr val="accent5">
            <a:tint val="40000"/>
            <a:alpha val="90000"/>
            <a:hueOff val="1337237"/>
            <a:satOff val="22070"/>
            <a:lumOff val="-14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790</a:t>
          </a:r>
        </a:p>
      </dsp:txBody>
      <dsp:txXfrm>
        <a:off x="0" y="258733"/>
        <a:ext cx="2959643" cy="228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4F8ED-AFC3-4237-BD87-202850749667}">
      <dsp:nvSpPr>
        <dsp:cNvPr id="0" name=""/>
        <dsp:cNvSpPr/>
      </dsp:nvSpPr>
      <dsp:spPr>
        <a:xfrm>
          <a:off x="13586" y="515"/>
          <a:ext cx="3249787" cy="51782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latin typeface="Calibri"/>
              <a:ea typeface="+mn-ea"/>
              <a:cs typeface="Arial" pitchFamily="34" charset="0"/>
            </a:rPr>
            <a:t>Yıllık Taşıma Maliyeti (TL)</a:t>
          </a:r>
          <a:endParaRPr lang="tr-TR" sz="1800" b="1" kern="1200" dirty="0">
            <a:latin typeface="Calibri"/>
            <a:ea typeface="+mn-ea"/>
            <a:cs typeface="Arial" pitchFamily="34" charset="0"/>
          </a:endParaRPr>
        </a:p>
      </dsp:txBody>
      <dsp:txXfrm>
        <a:off x="272500" y="515"/>
        <a:ext cx="2731959" cy="517828"/>
      </dsp:txXfrm>
    </dsp:sp>
    <dsp:sp modelId="{AE8F91E8-8BE1-4FCE-8AF9-0C5371E3CCA2}">
      <dsp:nvSpPr>
        <dsp:cNvPr id="0" name=""/>
        <dsp:cNvSpPr/>
      </dsp:nvSpPr>
      <dsp:spPr>
        <a:xfrm>
          <a:off x="3052515" y="53045"/>
          <a:ext cx="2278991" cy="4297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1.142.045,60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67414" y="53045"/>
        <a:ext cx="1849194" cy="429797"/>
      </dsp:txXfrm>
    </dsp:sp>
    <dsp:sp modelId="{9076A906-4B44-43F0-BE30-CE5190085946}">
      <dsp:nvSpPr>
        <dsp:cNvPr id="0" name=""/>
        <dsp:cNvSpPr/>
      </dsp:nvSpPr>
      <dsp:spPr>
        <a:xfrm>
          <a:off x="13586" y="590840"/>
          <a:ext cx="3250914" cy="517828"/>
        </a:xfrm>
        <a:prstGeom prst="chevron">
          <a:avLst/>
        </a:prstGeom>
        <a:solidFill>
          <a:schemeClr val="accent1">
            <a:shade val="80000"/>
            <a:hueOff val="188776"/>
            <a:satOff val="-15787"/>
            <a:lumOff val="16124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latin typeface="Calibri"/>
              <a:ea typeface="+mn-ea"/>
              <a:cs typeface="Arial" pitchFamily="34" charset="0"/>
            </a:rPr>
            <a:t>Yıllık Yemek Maliyeti (TL)</a:t>
          </a:r>
          <a:endParaRPr lang="tr-TR" sz="1800" b="1" kern="1200" dirty="0" smtClean="0">
            <a:latin typeface="Calibri"/>
            <a:ea typeface="+mn-ea"/>
            <a:cs typeface="Arial" pitchFamily="34" charset="0"/>
          </a:endParaRPr>
        </a:p>
      </dsp:txBody>
      <dsp:txXfrm>
        <a:off x="272500" y="590840"/>
        <a:ext cx="2733086" cy="517828"/>
      </dsp:txXfrm>
    </dsp:sp>
    <dsp:sp modelId="{C0DF0F95-E6B0-47D1-8E17-470E5B33EE5B}">
      <dsp:nvSpPr>
        <dsp:cNvPr id="0" name=""/>
        <dsp:cNvSpPr/>
      </dsp:nvSpPr>
      <dsp:spPr>
        <a:xfrm>
          <a:off x="3101689" y="665165"/>
          <a:ext cx="2278991" cy="4297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792.885,60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316588" y="665165"/>
        <a:ext cx="1849194" cy="429797"/>
      </dsp:txXfrm>
    </dsp:sp>
    <dsp:sp modelId="{149AE577-AD73-4E41-A3CA-688F252AC7BA}">
      <dsp:nvSpPr>
        <dsp:cNvPr id="0" name=""/>
        <dsp:cNvSpPr/>
      </dsp:nvSpPr>
      <dsp:spPr>
        <a:xfrm>
          <a:off x="13586" y="1181164"/>
          <a:ext cx="3250914" cy="517828"/>
        </a:xfrm>
        <a:prstGeom prst="chevron">
          <a:avLst/>
        </a:prstGeom>
        <a:solidFill>
          <a:schemeClr val="accent1">
            <a:shade val="80000"/>
            <a:hueOff val="377552"/>
            <a:satOff val="-31574"/>
            <a:lumOff val="32247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/>
              <a:ea typeface="+mn-ea"/>
              <a:cs typeface="Arial" pitchFamily="34" charset="0"/>
            </a:rPr>
            <a:t>Toplam Maliyet (TL)</a:t>
          </a:r>
        </a:p>
      </dsp:txBody>
      <dsp:txXfrm>
        <a:off x="272500" y="1181164"/>
        <a:ext cx="2733086" cy="517828"/>
      </dsp:txXfrm>
    </dsp:sp>
    <dsp:sp modelId="{AA875702-9068-4AFA-8510-24541C367D7B}">
      <dsp:nvSpPr>
        <dsp:cNvPr id="0" name=""/>
        <dsp:cNvSpPr/>
      </dsp:nvSpPr>
      <dsp:spPr>
        <a:xfrm>
          <a:off x="3044142" y="1225180"/>
          <a:ext cx="2277422" cy="4297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1.934,931,20</a:t>
          </a:r>
        </a:p>
      </dsp:txBody>
      <dsp:txXfrm>
        <a:off x="3259041" y="1225180"/>
        <a:ext cx="1847625" cy="429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4D64-468D-4DF2-82F2-1A2CADAA61AE}">
      <dsp:nvSpPr>
        <dsp:cNvPr id="0" name=""/>
        <dsp:cNvSpPr/>
      </dsp:nvSpPr>
      <dsp:spPr>
        <a:xfrm>
          <a:off x="0" y="1515515"/>
          <a:ext cx="2959643" cy="497425"/>
        </a:xfrm>
        <a:prstGeom prst="rect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solidFill>
                <a:srgbClr val="3C4743"/>
              </a:solidFill>
              <a:latin typeface="Calibri" panose="020F0502020204030204"/>
              <a:ea typeface="+mn-ea"/>
              <a:cs typeface="Arial" pitchFamily="34" charset="0"/>
            </a:rPr>
            <a:t>Taşıma Merkezi Sayısı</a:t>
          </a:r>
          <a:endParaRPr lang="tr-TR" sz="1600" b="1" kern="1200" dirty="0" smtClean="0">
            <a:solidFill>
              <a:srgbClr val="3C4743"/>
            </a:solidFill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515515"/>
        <a:ext cx="2959643" cy="268609"/>
      </dsp:txXfrm>
    </dsp:sp>
    <dsp:sp modelId="{17ADEE33-8F24-4BDD-A6AE-1010F3777ED9}">
      <dsp:nvSpPr>
        <dsp:cNvPr id="0" name=""/>
        <dsp:cNvSpPr/>
      </dsp:nvSpPr>
      <dsp:spPr>
        <a:xfrm>
          <a:off x="0" y="1769511"/>
          <a:ext cx="2959643" cy="228815"/>
        </a:xfrm>
        <a:prstGeom prst="rect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Arial" pitchFamily="34" charset="0"/>
            </a:rPr>
            <a:t>10</a:t>
          </a:r>
          <a:endParaRPr lang="tr-TR" sz="1600" b="1" kern="1200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769511"/>
        <a:ext cx="2959643" cy="228815"/>
      </dsp:txXfrm>
    </dsp:sp>
    <dsp:sp modelId="{3AF2856F-756B-467E-96B0-93F8986E3754}">
      <dsp:nvSpPr>
        <dsp:cNvPr id="0" name=""/>
        <dsp:cNvSpPr/>
      </dsp:nvSpPr>
      <dsp:spPr>
        <a:xfrm rot="10800000">
          <a:off x="0" y="757935"/>
          <a:ext cx="2959643" cy="765041"/>
        </a:xfrm>
        <a:prstGeom prst="upArrowCallout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solidFill>
                <a:srgbClr val="3C4743"/>
              </a:solidFill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  <a:endParaRPr lang="tr-TR" sz="1600" b="1" kern="1200" dirty="0" smtClean="0">
            <a:solidFill>
              <a:srgbClr val="3C4743"/>
            </a:solidFill>
            <a:latin typeface="Calibri" panose="020F0502020204030204"/>
            <a:ea typeface="+mn-ea"/>
            <a:cs typeface="Arial" pitchFamily="34" charset="0"/>
          </a:endParaRPr>
        </a:p>
      </dsp:txBody>
      <dsp:txXfrm rot="-10800000">
        <a:off x="0" y="851982"/>
        <a:ext cx="2959643" cy="174482"/>
      </dsp:txXfrm>
    </dsp:sp>
    <dsp:sp modelId="{179D3A5B-01E3-4714-AA85-EF22688AB8D3}">
      <dsp:nvSpPr>
        <dsp:cNvPr id="0" name=""/>
        <dsp:cNvSpPr/>
      </dsp:nvSpPr>
      <dsp:spPr>
        <a:xfrm>
          <a:off x="0" y="1026464"/>
          <a:ext cx="2959643" cy="228747"/>
        </a:xfrm>
        <a:prstGeom prst="rect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Arial" pitchFamily="34" charset="0"/>
            </a:rPr>
            <a:t>14</a:t>
          </a:r>
          <a:endParaRPr lang="tr-TR" sz="1600" b="1" kern="1200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026464"/>
        <a:ext cx="2959643" cy="228747"/>
      </dsp:txXfrm>
    </dsp:sp>
    <dsp:sp modelId="{EBA5961E-D76F-4749-AC34-7ECBC97F328B}">
      <dsp:nvSpPr>
        <dsp:cNvPr id="0" name=""/>
        <dsp:cNvSpPr/>
      </dsp:nvSpPr>
      <dsp:spPr>
        <a:xfrm rot="10800000">
          <a:off x="0" y="355"/>
          <a:ext cx="2959643" cy="765041"/>
        </a:xfrm>
        <a:prstGeom prst="upArrowCallout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solidFill>
                <a:srgbClr val="3C4743"/>
              </a:solidFill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kern="1200" dirty="0">
            <a:solidFill>
              <a:srgbClr val="3C4743"/>
            </a:solidFill>
            <a:effectLst/>
            <a:latin typeface="Calibri" panose="020F0502020204030204"/>
            <a:ea typeface="+mn-ea"/>
            <a:cs typeface="Arial" pitchFamily="34" charset="0"/>
          </a:endParaRPr>
        </a:p>
      </dsp:txBody>
      <dsp:txXfrm rot="-10800000">
        <a:off x="0" y="94402"/>
        <a:ext cx="2959643" cy="174482"/>
      </dsp:txXfrm>
    </dsp:sp>
    <dsp:sp modelId="{2DBF90B3-5B4E-42CD-9888-36C3E9A208F7}">
      <dsp:nvSpPr>
        <dsp:cNvPr id="0" name=""/>
        <dsp:cNvSpPr/>
      </dsp:nvSpPr>
      <dsp:spPr>
        <a:xfrm>
          <a:off x="0" y="285105"/>
          <a:ext cx="2959643" cy="228747"/>
        </a:xfrm>
        <a:prstGeom prst="rect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Arial" pitchFamily="34" charset="0"/>
            </a:rPr>
            <a:t>228</a:t>
          </a:r>
        </a:p>
      </dsp:txBody>
      <dsp:txXfrm>
        <a:off x="0" y="285105"/>
        <a:ext cx="2959643" cy="228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4F8ED-AFC3-4237-BD87-202850749667}">
      <dsp:nvSpPr>
        <dsp:cNvPr id="0" name=""/>
        <dsp:cNvSpPr/>
      </dsp:nvSpPr>
      <dsp:spPr>
        <a:xfrm>
          <a:off x="13586" y="515"/>
          <a:ext cx="3249787" cy="517828"/>
        </a:xfrm>
        <a:prstGeom prst="chevron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solidFill>
                <a:srgbClr val="3C4743"/>
              </a:solidFill>
              <a:latin typeface="Calibri"/>
              <a:ea typeface="+mn-ea"/>
              <a:cs typeface="Arial" pitchFamily="34" charset="0"/>
            </a:rPr>
            <a:t>Yıllık Taşıma Maliyeti (TL)</a:t>
          </a:r>
          <a:endParaRPr lang="tr-TR" sz="1800" b="1" kern="1200" dirty="0">
            <a:solidFill>
              <a:srgbClr val="3C4743"/>
            </a:solidFill>
            <a:latin typeface="Calibri"/>
            <a:ea typeface="+mn-ea"/>
            <a:cs typeface="Arial" pitchFamily="34" charset="0"/>
          </a:endParaRPr>
        </a:p>
      </dsp:txBody>
      <dsp:txXfrm>
        <a:off x="272500" y="515"/>
        <a:ext cx="2731959" cy="517828"/>
      </dsp:txXfrm>
    </dsp:sp>
    <dsp:sp modelId="{AE8F91E8-8BE1-4FCE-8AF9-0C5371E3CCA2}">
      <dsp:nvSpPr>
        <dsp:cNvPr id="0" name=""/>
        <dsp:cNvSpPr/>
      </dsp:nvSpPr>
      <dsp:spPr>
        <a:xfrm>
          <a:off x="3062563" y="133430"/>
          <a:ext cx="2278991" cy="429797"/>
        </a:xfrm>
        <a:prstGeom prst="chevron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+mn-ea"/>
              <a:cs typeface="Arial" pitchFamily="34" charset="0"/>
            </a:rPr>
            <a:t>840.343,68 TL</a:t>
          </a:r>
          <a:endParaRPr lang="tr-TR" sz="1600" b="1" kern="1200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77462" y="133430"/>
        <a:ext cx="1849194" cy="429797"/>
      </dsp:txXfrm>
    </dsp:sp>
    <dsp:sp modelId="{9076A906-4B44-43F0-BE30-CE5190085946}">
      <dsp:nvSpPr>
        <dsp:cNvPr id="0" name=""/>
        <dsp:cNvSpPr/>
      </dsp:nvSpPr>
      <dsp:spPr>
        <a:xfrm>
          <a:off x="13586" y="590840"/>
          <a:ext cx="3250914" cy="517828"/>
        </a:xfrm>
        <a:prstGeom prst="chevron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3C4743"/>
              </a:solidFill>
              <a:latin typeface="Calibri"/>
              <a:ea typeface="+mn-ea"/>
              <a:cs typeface="Arial" pitchFamily="34" charset="0"/>
            </a:rPr>
            <a:t>Yıllık Yemek Maliyeti (TL)</a:t>
          </a:r>
        </a:p>
      </dsp:txBody>
      <dsp:txXfrm>
        <a:off x="272500" y="590840"/>
        <a:ext cx="2733086" cy="517828"/>
      </dsp:txXfrm>
    </dsp:sp>
    <dsp:sp modelId="{C0DF0F95-E6B0-47D1-8E17-470E5B33EE5B}">
      <dsp:nvSpPr>
        <dsp:cNvPr id="0" name=""/>
        <dsp:cNvSpPr/>
      </dsp:nvSpPr>
      <dsp:spPr>
        <a:xfrm>
          <a:off x="2972493" y="654256"/>
          <a:ext cx="2278991" cy="429797"/>
        </a:xfrm>
        <a:prstGeom prst="chevron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+mn-ea"/>
              <a:cs typeface="Arial" pitchFamily="34" charset="0"/>
            </a:rPr>
            <a:t>241.394,00 TL</a:t>
          </a:r>
          <a:endParaRPr lang="tr-TR" sz="1600" b="1" kern="1200" dirty="0">
            <a:solidFill>
              <a:srgbClr val="3C4743">
                <a:hueOff val="0"/>
                <a:satOff val="0"/>
                <a:lumOff val="0"/>
                <a:alphaOff val="0"/>
              </a:srgbClr>
            </a:solidFill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187392" y="654256"/>
        <a:ext cx="1849194" cy="429797"/>
      </dsp:txXfrm>
    </dsp:sp>
    <dsp:sp modelId="{149AE577-AD73-4E41-A3CA-688F252AC7BA}">
      <dsp:nvSpPr>
        <dsp:cNvPr id="0" name=""/>
        <dsp:cNvSpPr/>
      </dsp:nvSpPr>
      <dsp:spPr>
        <a:xfrm>
          <a:off x="13586" y="1181164"/>
          <a:ext cx="3250914" cy="517828"/>
        </a:xfrm>
        <a:prstGeom prst="chevron">
          <a:avLst/>
        </a:prstGeom>
        <a:solidFill>
          <a:srgbClr val="DDC23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3C4743"/>
              </a:solidFill>
              <a:latin typeface="Calibri"/>
              <a:ea typeface="+mn-ea"/>
              <a:cs typeface="Arial" pitchFamily="34" charset="0"/>
            </a:rPr>
            <a:t>Toplam Maliyet (TL)</a:t>
          </a:r>
        </a:p>
      </dsp:txBody>
      <dsp:txXfrm>
        <a:off x="272500" y="1181164"/>
        <a:ext cx="2733086" cy="517828"/>
      </dsp:txXfrm>
    </dsp:sp>
    <dsp:sp modelId="{AA875702-9068-4AFA-8510-24541C367D7B}">
      <dsp:nvSpPr>
        <dsp:cNvPr id="0" name=""/>
        <dsp:cNvSpPr/>
      </dsp:nvSpPr>
      <dsp:spPr>
        <a:xfrm>
          <a:off x="3044142" y="1225180"/>
          <a:ext cx="2277422" cy="429797"/>
        </a:xfrm>
        <a:prstGeom prst="chevron">
          <a:avLst/>
        </a:prstGeom>
        <a:solidFill>
          <a:srgbClr val="DDC237">
            <a:alpha val="90000"/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3C4743">
                  <a:hueOff val="0"/>
                  <a:satOff val="0"/>
                  <a:lumOff val="0"/>
                  <a:alphaOff val="0"/>
                </a:srgbClr>
              </a:solidFill>
              <a:latin typeface="Cambria" panose="02040503050406030204" pitchFamily="18" charset="0"/>
              <a:ea typeface="+mn-ea"/>
              <a:cs typeface="Arial" pitchFamily="34" charset="0"/>
            </a:rPr>
            <a:t>1.081,737,68 TL</a:t>
          </a:r>
        </a:p>
      </dsp:txBody>
      <dsp:txXfrm>
        <a:off x="3259041" y="1225180"/>
        <a:ext cx="1847625" cy="429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4D64-468D-4DF2-82F2-1A2CADAA61AE}">
      <dsp:nvSpPr>
        <dsp:cNvPr id="0" name=""/>
        <dsp:cNvSpPr/>
      </dsp:nvSpPr>
      <dsp:spPr>
        <a:xfrm>
          <a:off x="0" y="1515515"/>
          <a:ext cx="2959643" cy="497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Taşıma Merkezi Sayısı</a:t>
          </a:r>
        </a:p>
      </dsp:txBody>
      <dsp:txXfrm>
        <a:off x="0" y="1515515"/>
        <a:ext cx="2959643" cy="268609"/>
      </dsp:txXfrm>
    </dsp:sp>
    <dsp:sp modelId="{17ADEE33-8F24-4BDD-A6AE-1010F3777ED9}">
      <dsp:nvSpPr>
        <dsp:cNvPr id="0" name=""/>
        <dsp:cNvSpPr/>
      </dsp:nvSpPr>
      <dsp:spPr>
        <a:xfrm>
          <a:off x="0" y="1769511"/>
          <a:ext cx="2959643" cy="2288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3</a:t>
          </a:r>
          <a:endParaRPr lang="tr-TR" sz="1600" b="1" kern="1200" dirty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769511"/>
        <a:ext cx="2959643" cy="228815"/>
      </dsp:txXfrm>
    </dsp:sp>
    <dsp:sp modelId="{3AF2856F-756B-467E-96B0-93F8986E3754}">
      <dsp:nvSpPr>
        <dsp:cNvPr id="0" name=""/>
        <dsp:cNvSpPr/>
      </dsp:nvSpPr>
      <dsp:spPr>
        <a:xfrm rot="10800000">
          <a:off x="0" y="757935"/>
          <a:ext cx="2959643" cy="765041"/>
        </a:xfrm>
        <a:prstGeom prst="upArrowCallout">
          <a:avLst/>
        </a:prstGeom>
        <a:solidFill>
          <a:schemeClr val="accent2">
            <a:hueOff val="-723675"/>
            <a:satOff val="-4794"/>
            <a:lumOff val="4902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Calibri" panose="020F0502020204030204"/>
              <a:ea typeface="+mn-ea"/>
              <a:cs typeface="Arial" pitchFamily="34" charset="0"/>
            </a:rPr>
            <a:t>Taşınan Yerleşim Birimi Sayısı</a:t>
          </a:r>
          <a:endParaRPr lang="tr-TR" sz="1600" b="1" kern="1200" dirty="0" smtClean="0">
            <a:latin typeface="Calibri" panose="020F0502020204030204"/>
            <a:ea typeface="+mn-ea"/>
            <a:cs typeface="Arial" pitchFamily="34" charset="0"/>
          </a:endParaRPr>
        </a:p>
      </dsp:txBody>
      <dsp:txXfrm rot="-10800000">
        <a:off x="0" y="851982"/>
        <a:ext cx="2959643" cy="174482"/>
      </dsp:txXfrm>
    </dsp:sp>
    <dsp:sp modelId="{179D3A5B-01E3-4714-AA85-EF22688AB8D3}">
      <dsp:nvSpPr>
        <dsp:cNvPr id="0" name=""/>
        <dsp:cNvSpPr/>
      </dsp:nvSpPr>
      <dsp:spPr>
        <a:xfrm>
          <a:off x="0" y="1026464"/>
          <a:ext cx="2959643" cy="228747"/>
        </a:xfrm>
        <a:prstGeom prst="rect">
          <a:avLst/>
        </a:prstGeom>
        <a:solidFill>
          <a:schemeClr val="accent2">
            <a:tint val="40000"/>
            <a:alpha val="90000"/>
            <a:hueOff val="-893026"/>
            <a:satOff val="-2254"/>
            <a:lumOff val="7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25</a:t>
          </a:r>
          <a:endParaRPr lang="tr-TR" sz="1600" b="1" kern="1200" dirty="0">
            <a:latin typeface="Calibri" panose="020F0502020204030204"/>
            <a:ea typeface="+mn-ea"/>
            <a:cs typeface="Arial" pitchFamily="34" charset="0"/>
          </a:endParaRPr>
        </a:p>
      </dsp:txBody>
      <dsp:txXfrm>
        <a:off x="0" y="1026464"/>
        <a:ext cx="2959643" cy="228747"/>
      </dsp:txXfrm>
    </dsp:sp>
    <dsp:sp modelId="{EBA5961E-D76F-4749-AC34-7ECBC97F328B}">
      <dsp:nvSpPr>
        <dsp:cNvPr id="0" name=""/>
        <dsp:cNvSpPr/>
      </dsp:nvSpPr>
      <dsp:spPr>
        <a:xfrm rot="10800000">
          <a:off x="0" y="355"/>
          <a:ext cx="2959643" cy="765041"/>
        </a:xfrm>
        <a:prstGeom prst="upArrowCallout">
          <a:avLst/>
        </a:prstGeom>
        <a:solidFill>
          <a:schemeClr val="accent2">
            <a:hueOff val="-1447350"/>
            <a:satOff val="-9588"/>
            <a:lumOff val="9804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effectLst/>
              <a:latin typeface="Calibri" panose="020F0502020204030204"/>
              <a:ea typeface="+mn-ea"/>
              <a:cs typeface="Arial" pitchFamily="34" charset="0"/>
            </a:rPr>
            <a:t>Toplam Öğrenci Sayısı</a:t>
          </a:r>
          <a:endParaRPr lang="tr-TR" sz="1600" b="1" kern="1200" dirty="0">
            <a:effectLst/>
            <a:latin typeface="Calibri" panose="020F0502020204030204"/>
            <a:ea typeface="+mn-ea"/>
            <a:cs typeface="Arial" pitchFamily="34" charset="0"/>
          </a:endParaRPr>
        </a:p>
      </dsp:txBody>
      <dsp:txXfrm rot="-10800000">
        <a:off x="0" y="94402"/>
        <a:ext cx="2959643" cy="174482"/>
      </dsp:txXfrm>
    </dsp:sp>
    <dsp:sp modelId="{2DBF90B3-5B4E-42CD-9888-36C3E9A208F7}">
      <dsp:nvSpPr>
        <dsp:cNvPr id="0" name=""/>
        <dsp:cNvSpPr/>
      </dsp:nvSpPr>
      <dsp:spPr>
        <a:xfrm>
          <a:off x="0" y="258733"/>
          <a:ext cx="2959643" cy="228747"/>
        </a:xfrm>
        <a:prstGeom prst="rect">
          <a:avLst/>
        </a:prstGeom>
        <a:solidFill>
          <a:schemeClr val="accent2">
            <a:tint val="40000"/>
            <a:alpha val="90000"/>
            <a:hueOff val="-1786053"/>
            <a:satOff val="-4508"/>
            <a:lumOff val="1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/>
              <a:ea typeface="+mn-ea"/>
              <a:cs typeface="Arial" pitchFamily="34" charset="0"/>
            </a:rPr>
            <a:t>36</a:t>
          </a:r>
        </a:p>
      </dsp:txBody>
      <dsp:txXfrm>
        <a:off x="0" y="258733"/>
        <a:ext cx="2959643" cy="228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4F8ED-AFC3-4237-BD87-202850749667}">
      <dsp:nvSpPr>
        <dsp:cNvPr id="0" name=""/>
        <dsp:cNvSpPr/>
      </dsp:nvSpPr>
      <dsp:spPr>
        <a:xfrm>
          <a:off x="2688" y="162133"/>
          <a:ext cx="3262998" cy="5199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latin typeface="Calibri"/>
              <a:ea typeface="+mn-ea"/>
              <a:cs typeface="Arial" pitchFamily="34" charset="0"/>
            </a:rPr>
            <a:t>Yıllık Taşıma Maliyeti (TL)</a:t>
          </a:r>
          <a:endParaRPr lang="tr-TR" sz="1800" b="1" kern="1200" dirty="0">
            <a:latin typeface="Calibri"/>
            <a:ea typeface="+mn-ea"/>
            <a:cs typeface="Arial" pitchFamily="34" charset="0"/>
          </a:endParaRPr>
        </a:p>
      </dsp:txBody>
      <dsp:txXfrm>
        <a:off x="262655" y="162133"/>
        <a:ext cx="2743065" cy="519933"/>
      </dsp:txXfrm>
    </dsp:sp>
    <dsp:sp modelId="{AE8F91E8-8BE1-4FCE-8AF9-0C5371E3CCA2}">
      <dsp:nvSpPr>
        <dsp:cNvPr id="0" name=""/>
        <dsp:cNvSpPr/>
      </dsp:nvSpPr>
      <dsp:spPr>
        <a:xfrm>
          <a:off x="3053970" y="214876"/>
          <a:ext cx="2288255" cy="43154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210.525,48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69742" y="214876"/>
        <a:ext cx="1856711" cy="431544"/>
      </dsp:txXfrm>
    </dsp:sp>
    <dsp:sp modelId="{9076A906-4B44-43F0-BE30-CE5190085946}">
      <dsp:nvSpPr>
        <dsp:cNvPr id="0" name=""/>
        <dsp:cNvSpPr/>
      </dsp:nvSpPr>
      <dsp:spPr>
        <a:xfrm>
          <a:off x="2688" y="754857"/>
          <a:ext cx="3264129" cy="5199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latin typeface="Calibri"/>
              <a:ea typeface="+mn-ea"/>
              <a:cs typeface="Arial" pitchFamily="34" charset="0"/>
            </a:rPr>
            <a:t>Yıllık Refakatçi Maliyeti (TL)</a:t>
          </a:r>
          <a:endParaRPr lang="tr-TR" sz="1800" b="1" kern="1200" dirty="0" smtClean="0">
            <a:latin typeface="Calibri"/>
            <a:ea typeface="+mn-ea"/>
            <a:cs typeface="Arial" pitchFamily="34" charset="0"/>
          </a:endParaRPr>
        </a:p>
      </dsp:txBody>
      <dsp:txXfrm>
        <a:off x="262655" y="754857"/>
        <a:ext cx="2744196" cy="519933"/>
      </dsp:txXfrm>
    </dsp:sp>
    <dsp:sp modelId="{C0DF0F95-E6B0-47D1-8E17-470E5B33EE5B}">
      <dsp:nvSpPr>
        <dsp:cNvPr id="0" name=""/>
        <dsp:cNvSpPr/>
      </dsp:nvSpPr>
      <dsp:spPr>
        <a:xfrm>
          <a:off x="3068491" y="808834"/>
          <a:ext cx="2288255" cy="43154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88.262,99</a:t>
          </a:r>
          <a:endParaRPr lang="tr-TR" sz="1600" b="1" kern="1200" dirty="0">
            <a:latin typeface="Cambria" panose="02040503050406030204" pitchFamily="18" charset="0"/>
            <a:ea typeface="+mn-ea"/>
            <a:cs typeface="Arial" pitchFamily="34" charset="0"/>
          </a:endParaRPr>
        </a:p>
      </dsp:txBody>
      <dsp:txXfrm>
        <a:off x="3284263" y="808834"/>
        <a:ext cx="1856711" cy="431544"/>
      </dsp:txXfrm>
    </dsp:sp>
    <dsp:sp modelId="{149AE577-AD73-4E41-A3CA-688F252AC7BA}">
      <dsp:nvSpPr>
        <dsp:cNvPr id="0" name=""/>
        <dsp:cNvSpPr/>
      </dsp:nvSpPr>
      <dsp:spPr>
        <a:xfrm>
          <a:off x="2688" y="1383108"/>
          <a:ext cx="3264129" cy="5199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latin typeface="Calibri"/>
              <a:ea typeface="+mn-ea"/>
              <a:cs typeface="Arial" pitchFamily="34" charset="0"/>
            </a:rPr>
            <a:t>Toplam Maliyet (TL)</a:t>
          </a:r>
          <a:endParaRPr lang="tr-TR" sz="2000" b="1" kern="1200" dirty="0" smtClean="0">
            <a:latin typeface="Calibri"/>
            <a:ea typeface="+mn-ea"/>
            <a:cs typeface="Arial" pitchFamily="34" charset="0"/>
          </a:endParaRPr>
        </a:p>
      </dsp:txBody>
      <dsp:txXfrm>
        <a:off x="262655" y="1383108"/>
        <a:ext cx="2744196" cy="519933"/>
      </dsp:txXfrm>
    </dsp:sp>
    <dsp:sp modelId="{AA875702-9068-4AFA-8510-24541C367D7B}">
      <dsp:nvSpPr>
        <dsp:cNvPr id="0" name=""/>
        <dsp:cNvSpPr/>
      </dsp:nvSpPr>
      <dsp:spPr>
        <a:xfrm>
          <a:off x="3045564" y="1391775"/>
          <a:ext cx="2286680" cy="43154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mbria" panose="02040503050406030204" pitchFamily="18" charset="0"/>
              <a:ea typeface="+mn-ea"/>
              <a:cs typeface="Arial" pitchFamily="34" charset="0"/>
            </a:rPr>
            <a:t>298,788,47</a:t>
          </a:r>
        </a:p>
      </dsp:txBody>
      <dsp:txXfrm>
        <a:off x="3261336" y="1391775"/>
        <a:ext cx="1855136" cy="43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0.42435</cdr:x>
      <cdr:y>0.54635</cdr:y>
    </cdr:from>
    <cdr:to>
      <cdr:x>0.78161</cdr:x>
      <cdr:y>0.58948</cdr:y>
    </cdr:to>
    <cdr:sp macro="" textlink="">
      <cdr:nvSpPr>
        <cdr:cNvPr id="3" name="Dikdörtgen 2"/>
        <cdr:cNvSpPr/>
      </cdr:nvSpPr>
      <cdr:spPr>
        <a:xfrm xmlns:a="http://schemas.openxmlformats.org/drawingml/2006/main">
          <a:off x="862607" y="2736303"/>
          <a:ext cx="726225" cy="216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r-TR" b="1" dirty="0" smtClean="0">
              <a:solidFill>
                <a:schemeClr val="tx1"/>
              </a:solidFill>
            </a:rPr>
            <a:t>%63,41</a:t>
          </a:r>
          <a:endParaRPr lang="tr-TR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0.24458</cdr:x>
      <cdr:y>0.10373</cdr:y>
    </cdr:from>
    <cdr:to>
      <cdr:x>0.53122</cdr:x>
      <cdr:y>0.14734</cdr:y>
    </cdr:to>
    <cdr:sp macro="" textlink="">
      <cdr:nvSpPr>
        <cdr:cNvPr id="2" name="Dikdörtgen 1"/>
        <cdr:cNvSpPr/>
      </cdr:nvSpPr>
      <cdr:spPr>
        <a:xfrm xmlns:a="http://schemas.openxmlformats.org/drawingml/2006/main">
          <a:off x="798714" y="513923"/>
          <a:ext cx="93610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r-TR" b="1" dirty="0" smtClean="0">
              <a:solidFill>
                <a:schemeClr val="tx1"/>
              </a:solidFill>
            </a:rPr>
            <a:t>2018-2019</a:t>
          </a:r>
          <a:endParaRPr lang="tr-TR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0.61062</cdr:x>
      <cdr:y>0.10373</cdr:y>
    </cdr:from>
    <cdr:to>
      <cdr:x>0.92645</cdr:x>
      <cdr:y>0.14734</cdr:y>
    </cdr:to>
    <cdr:sp macro="" textlink="">
      <cdr:nvSpPr>
        <cdr:cNvPr id="3" name="Dikdörtgen 2"/>
        <cdr:cNvSpPr/>
      </cdr:nvSpPr>
      <cdr:spPr>
        <a:xfrm xmlns:a="http://schemas.openxmlformats.org/drawingml/2006/main">
          <a:off x="1994119" y="513923"/>
          <a:ext cx="1031393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r-TR" b="1" dirty="0" smtClean="0">
              <a:solidFill>
                <a:schemeClr val="tx1"/>
              </a:solidFill>
            </a:rPr>
            <a:t>2019-2020</a:t>
          </a:r>
          <a:endParaRPr lang="tr-TR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9" cy="498055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9" y="5"/>
            <a:ext cx="2945659" cy="498055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r">
              <a:defRPr sz="1200"/>
            </a:lvl1pPr>
          </a:lstStyle>
          <a:p>
            <a:fld id="{2255499C-2642-4D6B-AD8B-231DADCFB0FA}" type="datetimeFigureOut">
              <a:rPr lang="tr-TR" smtClean="0"/>
              <a:pPr/>
              <a:t>22.06.2020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3" rIns="91404" bIns="4570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04" tIns="45703" rIns="91404" bIns="45703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4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4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r">
              <a:defRPr sz="1200"/>
            </a:lvl1pPr>
          </a:lstStyle>
          <a:p>
            <a:fld id="{B0C22EF4-EC17-4958-A0CA-8FB4998C0E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7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9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22EF4-EC17-4958-A0CA-8FB4998C0E93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3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22EF4-EC17-4958-A0CA-8FB4998C0E93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7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22EF4-EC17-4958-A0CA-8FB4998C0E93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0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69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48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5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8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7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29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7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17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59">
              <a:defRPr/>
            </a:pPr>
            <a:fld id="{B0C22EF4-EC17-4958-A0CA-8FB4998C0E93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914059">
                <a:defRPr/>
              </a:pPr>
              <a:t>31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3523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2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52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2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63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2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65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39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3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40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1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23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42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33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43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6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59">
              <a:defRPr/>
            </a:pPr>
            <a:fld id="{B0C22EF4-EC17-4958-A0CA-8FB4998C0E93}" type="slidenum">
              <a:rPr lang="tr-TR">
                <a:solidFill>
                  <a:prstClr val="black"/>
                </a:solidFill>
                <a:latin typeface="Calibri"/>
              </a:rPr>
              <a:pPr defTabSz="914059">
                <a:defRPr/>
              </a:pPr>
              <a:t>44</a:t>
            </a:fld>
            <a:endParaRPr lang="tr-T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764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59">
              <a:defRPr/>
            </a:pPr>
            <a:fld id="{B0C22EF4-EC17-4958-A0CA-8FB4998C0E93}" type="slidenum">
              <a:rPr lang="tr-TR" sz="1800" kern="0">
                <a:solidFill>
                  <a:sysClr val="windowText" lastClr="000000"/>
                </a:solidFill>
                <a:latin typeface="Calibri"/>
              </a:rPr>
              <a:pPr defTabSz="914059">
                <a:defRPr/>
              </a:pPr>
              <a:t>45</a:t>
            </a:fld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06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803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2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0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1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2EF4-EC17-4958-A0CA-8FB4998C0E93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9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DBEFF9"/>
                </a:solidFill>
              </a:rPr>
              <a:pPr/>
              <a:t>22.06.2020</a:t>
            </a:fld>
            <a:endParaRPr lang="tr-TR">
              <a:solidFill>
                <a:srgbClr val="DBEF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tr-TR">
              <a:solidFill>
                <a:srgbClr val="DBEFF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694E57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694E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8C44B91-A7F2-4FBA-BD23-39D4CC2B320D}" type="slidenum">
              <a:rPr lang="tr-TR" smtClean="0">
                <a:solidFill>
                  <a:srgbClr val="DBEFF9"/>
                </a:solidFill>
              </a:rPr>
              <a:pPr/>
              <a:t>‹#›</a:t>
            </a:fld>
            <a:endParaRPr lang="tr-TR">
              <a:solidFill>
                <a:srgbClr val="DBEF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694E57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69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9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DBEFF9"/>
                </a:solidFill>
              </a:rPr>
              <a:pPr/>
              <a:t>22.06.2020</a:t>
            </a:fld>
            <a:endParaRPr lang="tr-TR">
              <a:solidFill>
                <a:srgbClr val="DBEF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tr-TR">
              <a:solidFill>
                <a:srgbClr val="DBEFF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694E57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694E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8C44B91-A7F2-4FBA-BD23-39D4CC2B320D}" type="slidenum">
              <a:rPr lang="tr-TR" smtClean="0">
                <a:solidFill>
                  <a:srgbClr val="DBEFF9"/>
                </a:solidFill>
              </a:rPr>
              <a:pPr/>
              <a:t>‹#›</a:t>
            </a:fld>
            <a:endParaRPr lang="tr-TR">
              <a:solidFill>
                <a:srgbClr val="DBEF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694E57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69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2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9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8C44B91-A7F2-4FBA-BD23-39D4CC2B320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14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6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6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7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0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8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5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9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DBEFF9"/>
                </a:solidFill>
              </a:rPr>
              <a:pPr/>
              <a:t>22.06.2020</a:t>
            </a:fld>
            <a:endParaRPr lang="tr-TR">
              <a:solidFill>
                <a:srgbClr val="DBEF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tr-TR">
              <a:solidFill>
                <a:srgbClr val="DBEFF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694E57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694E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8C44B91-A7F2-4FBA-BD23-39D4CC2B320D}" type="slidenum">
              <a:rPr lang="tr-TR" smtClean="0">
                <a:solidFill>
                  <a:srgbClr val="DBEFF9"/>
                </a:solidFill>
              </a:rPr>
              <a:pPr/>
              <a:t>‹#›</a:t>
            </a:fld>
            <a:endParaRPr lang="tr-TR">
              <a:solidFill>
                <a:srgbClr val="DBEF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694E57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694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5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0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8C44B91-A7F2-4FBA-BD23-39D4CC2B320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7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5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8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8C44B91-A7F2-4FBA-BD23-39D4CC2B320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69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1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8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35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9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5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1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5C1655-2A0B-4A6F-AB4C-C4796ED59A41}" type="datetimeFigureOut">
              <a:rPr lang="tr-TR" smtClean="0">
                <a:solidFill>
                  <a:srgbClr val="7D5D68"/>
                </a:solidFill>
              </a:rPr>
              <a:pPr/>
              <a:t>22.06.2020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7D5D6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C44B91-A7F2-4FBA-BD23-39D4CC2B320D}" type="slidenum">
              <a:rPr lang="tr-TR" smtClean="0">
                <a:solidFill>
                  <a:srgbClr val="7D5D68"/>
                </a:solidFill>
              </a:rPr>
              <a:pPr/>
              <a:t>‹#›</a:t>
            </a:fld>
            <a:endParaRPr lang="tr-TR">
              <a:solidFill>
                <a:srgbClr val="7D5D6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2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5C1655-2A0B-4A6F-AB4C-C4796ED59A41}" type="datetimeFigureOut">
              <a:rPr lang="tr-TR" smtClean="0">
                <a:solidFill>
                  <a:srgbClr val="4E3A41"/>
                </a:solidFill>
              </a:rPr>
              <a:pPr/>
              <a:t>22.06.2020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4E3A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C44B91-A7F2-4FBA-BD23-39D4CC2B320D}" type="slidenum">
              <a:rPr lang="tr-TR" smtClean="0">
                <a:solidFill>
                  <a:srgbClr val="4E3A41"/>
                </a:solidFill>
              </a:rPr>
              <a:pPr/>
              <a:t>‹#›</a:t>
            </a:fld>
            <a:endParaRPr lang="tr-TR">
              <a:solidFill>
                <a:srgbClr val="4E3A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246" y="3212976"/>
            <a:ext cx="9124754" cy="2782171"/>
          </a:xfrm>
          <a:prstGeom prst="rect">
            <a:avLst/>
          </a:prstGeom>
          <a:solidFill>
            <a:srgbClr val="55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903606" y="6093296"/>
            <a:ext cx="323530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spc="30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.: </a:t>
            </a:r>
            <a:r>
              <a:rPr lang="tr-TR" sz="2400" spc="300" dirty="0" smtClean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TEMMUZ 2020 </a:t>
            </a:r>
            <a:r>
              <a:rPr lang="tr-TR" sz="2400" spc="30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:.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63012" y="635760"/>
            <a:ext cx="6186310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tr-TR" sz="2800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T.C.</a:t>
            </a:r>
          </a:p>
          <a:p>
            <a:pPr algn="ctr"/>
            <a:r>
              <a:rPr lang="tr-TR" sz="2800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BAŞİSKELE </a:t>
            </a:r>
            <a:r>
              <a:rPr lang="tr-TR" sz="2800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KAYMAKAMLIĞI</a:t>
            </a:r>
          </a:p>
          <a:p>
            <a:pPr algn="ctr"/>
            <a:r>
              <a:rPr lang="tr-TR" sz="2800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İLÇE MİLLİ EĞİTİM </a:t>
            </a:r>
            <a:r>
              <a:rPr lang="tr-TR" sz="2800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MÜDÜRLÜĞÜ</a:t>
            </a:r>
            <a:endParaRPr lang="tr-TR" sz="2800" dirty="0">
              <a:solidFill>
                <a:prstClr val="whit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59957" y="3703665"/>
            <a:ext cx="6084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latin typeface="Candara" panose="020E0502030303020204" pitchFamily="34" charset="0"/>
              </a:rPr>
              <a:t>TEMMUZ  AYI BRİFİNGİ</a:t>
            </a:r>
            <a:endParaRPr lang="tr-TR" sz="4000" b="1" dirty="0">
              <a:latin typeface="Candara" panose="020E0502030303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11987"/>
          <a:stretch/>
        </p:blipFill>
        <p:spPr>
          <a:xfrm>
            <a:off x="67499" y="2730670"/>
            <a:ext cx="2992333" cy="261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4290"/>
            <a:ext cx="1202782" cy="1126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Ecevit NARMAN\Desktop\2593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221153" cy="11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8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ORTAÖĞRETİM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RESMİ ANADOLU LİSELERİ                 ÖZEL </a:t>
            </a:r>
            <a:r>
              <a:rPr lang="tr-TR" dirty="0"/>
              <a:t>ANADOLU LİSELERİ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89110"/>
              </p:ext>
            </p:extLst>
          </p:nvPr>
        </p:nvGraphicFramePr>
        <p:xfrm>
          <a:off x="251520" y="2132856"/>
          <a:ext cx="4178300" cy="122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40">
                  <a:extLst>
                    <a:ext uri="{9D8B030D-6E8A-4147-A177-3AD203B41FA5}">
                      <a16:colId xmlns:a16="http://schemas.microsoft.com/office/drawing/2014/main" val="871254262"/>
                    </a:ext>
                  </a:extLst>
                </a:gridCol>
                <a:gridCol w="3835660">
                  <a:extLst>
                    <a:ext uri="{9D8B030D-6E8A-4147-A177-3AD203B41FA5}">
                      <a16:colId xmlns:a16="http://schemas.microsoft.com/office/drawing/2014/main" val="1999226101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53315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KARŞIYAKA TÜPRAŞ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82079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KOCAELİ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335533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PAŞADAĞ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55947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SERVETİYE CEPHESİ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148710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01558"/>
              </p:ext>
            </p:extLst>
          </p:nvPr>
        </p:nvGraphicFramePr>
        <p:xfrm>
          <a:off x="4627083" y="2139198"/>
          <a:ext cx="4265397" cy="2657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766">
                  <a:extLst>
                    <a:ext uri="{9D8B030D-6E8A-4147-A177-3AD203B41FA5}">
                      <a16:colId xmlns:a16="http://schemas.microsoft.com/office/drawing/2014/main" val="3444810998"/>
                    </a:ext>
                  </a:extLst>
                </a:gridCol>
                <a:gridCol w="3947631">
                  <a:extLst>
                    <a:ext uri="{9D8B030D-6E8A-4147-A177-3AD203B41FA5}">
                      <a16:colId xmlns:a16="http://schemas.microsoft.com/office/drawing/2014/main" val="3054766392"/>
                    </a:ext>
                  </a:extLst>
                </a:gridCol>
              </a:tblGrid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DOĞA BİLİM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010722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DOĞA FEN VE TEKNOLOJİ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1832406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UĞUR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006984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FİNAL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3035564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BİLGİLİ KÜLTÜR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370082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BİLGİLİ KÜLTÜR FEN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975846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İSTEK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05977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İSTEK FEN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83487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KOKPİT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617364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MURAT YILDIRIM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691758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NAZMİ ARIKAN FEN BİLİMLERİ KOCAELİ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788947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YEDİİKLİM ANADOLU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798934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YEDİİKLİM FEN LİSESİ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835472"/>
                  </a:ext>
                </a:extLst>
              </a:tr>
              <a:tr h="18985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TED KOCAELİ KOLEJİ ÖZEL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08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27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MESLEKİ EĞİTİM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</a:t>
            </a:r>
          </a:p>
          <a:p>
            <a:pPr marL="0" indent="0">
              <a:buNone/>
            </a:pPr>
            <a:r>
              <a:rPr lang="tr-TR" dirty="0" smtClean="0"/>
              <a:t>                                   RESMİ MESLEK LİSELERİ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ÖZEL MESLEK LİSELERİ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87354"/>
              </p:ext>
            </p:extLst>
          </p:nvPr>
        </p:nvGraphicFramePr>
        <p:xfrm>
          <a:off x="1691680" y="2636913"/>
          <a:ext cx="5832648" cy="936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304">
                  <a:extLst>
                    <a:ext uri="{9D8B030D-6E8A-4147-A177-3AD203B41FA5}">
                      <a16:colId xmlns:a16="http://schemas.microsoft.com/office/drawing/2014/main" val="2841187486"/>
                    </a:ext>
                  </a:extLst>
                </a:gridCol>
                <a:gridCol w="5354344">
                  <a:extLst>
                    <a:ext uri="{9D8B030D-6E8A-4147-A177-3AD203B41FA5}">
                      <a16:colId xmlns:a16="http://schemas.microsoft.com/office/drawing/2014/main" val="3185405746"/>
                    </a:ext>
                  </a:extLst>
                </a:gridCol>
              </a:tblGrid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BAHÇECİK MESLEKİ VE TEKNİK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525546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BAŞİSKELE SELİM YÜREKTEN MESLEKİ VE </a:t>
                      </a:r>
                      <a:r>
                        <a:rPr lang="tr-TR" sz="1100" u="none" strike="noStrike" dirty="0" smtClean="0">
                          <a:effectLst/>
                        </a:rPr>
                        <a:t>EKNİK </a:t>
                      </a:r>
                      <a:r>
                        <a:rPr lang="tr-TR" sz="1100" u="none" strike="noStrike" dirty="0">
                          <a:effectLst/>
                        </a:rPr>
                        <a:t>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5523591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KARŞIYAKA TÜPRAŞ MESLEKİ VE TEKNİK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717469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14142"/>
              </p:ext>
            </p:extLst>
          </p:nvPr>
        </p:nvGraphicFramePr>
        <p:xfrm>
          <a:off x="1696914" y="5085184"/>
          <a:ext cx="5827413" cy="858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34">
                  <a:extLst>
                    <a:ext uri="{9D8B030D-6E8A-4147-A177-3AD203B41FA5}">
                      <a16:colId xmlns:a16="http://schemas.microsoft.com/office/drawing/2014/main" val="2202948401"/>
                    </a:ext>
                  </a:extLst>
                </a:gridCol>
                <a:gridCol w="5393279">
                  <a:extLst>
                    <a:ext uri="{9D8B030D-6E8A-4147-A177-3AD203B41FA5}">
                      <a16:colId xmlns:a16="http://schemas.microsoft.com/office/drawing/2014/main" val="826412870"/>
                    </a:ext>
                  </a:extLst>
                </a:gridCol>
              </a:tblGrid>
              <a:tr h="4292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ÖZEL KOCAELİ MURAT YILDIRIM MESLEKİ VE TEKNİK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817376"/>
                  </a:ext>
                </a:extLst>
              </a:tr>
              <a:tr h="4292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ÖZEL KOKPİT MESLEKİ VE TEKNİK ANADOLU LİSESİ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20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56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0966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TÜRLERE </a:t>
            </a:r>
            <a:r>
              <a:rPr lang="tr-TR" sz="2800" dirty="0">
                <a:latin typeface="Candara" panose="020E0502030303020204" pitchFamily="34" charset="0"/>
              </a:rPr>
              <a:t>GÖRE 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OKUL</a:t>
            </a:r>
            <a:r>
              <a:rPr lang="tr-TR" sz="2800" dirty="0">
                <a:latin typeface="Candara" panose="020E0502030303020204" pitchFamily="34" charset="0"/>
              </a:rPr>
              <a:t>, ÖĞRETMEN VE ÖĞRENCİ DURUMU 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86984"/>
              </p:ext>
            </p:extLst>
          </p:nvPr>
        </p:nvGraphicFramePr>
        <p:xfrm>
          <a:off x="142844" y="1571612"/>
          <a:ext cx="8929716" cy="4929221"/>
        </p:xfrm>
        <a:graphic>
          <a:graphicData uri="http://schemas.openxmlformats.org/drawingml/2006/table">
            <a:tbl>
              <a:tblPr/>
              <a:tblGrid>
                <a:gridCol w="210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02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7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252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KURUM TÜRÜ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RESMİ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ÖZEL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OKUL SAYISI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ÖĞRETMEN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ÖĞRENCİ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OKUL SAYISI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ÖĞRETMEN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ÖĞRENCİ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OKUL SAYISI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ÖĞRETMEN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ÖĞRENCİ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 ÖNCESİ TOPLAMI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1.653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75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917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93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2.570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BAĞIMSIZ</a:t>
                      </a:r>
                      <a:r>
                        <a:rPr lang="tr-TR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ANAOKULU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403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75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598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93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1.001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ANASINIFI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1.250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1.569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İLKOKUL TOPLAMI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5.663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270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1.559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626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7.222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İLKOKUL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356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5.663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270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1.559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626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7.222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ÖZEL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EĞİTİM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ORTAOKUL TOPLAMI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434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5.591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251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1.567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685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7.158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ORTAOKUL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325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4.684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251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1.567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31</a:t>
                      </a:r>
                      <a:endParaRPr lang="tr-TR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576</a:t>
                      </a:r>
                      <a:endParaRPr lang="tr-TR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6.251</a:t>
                      </a:r>
                      <a:endParaRPr lang="tr-TR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ÖZEL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EĞİTİM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İMAM-HATİP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90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881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90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881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KOÜ MÜZİK VE BALE ORTAOKULU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ORTAÖĞRETİM TOPLAMI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397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4.133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298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1.265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5.398</a:t>
                      </a:r>
                      <a:endParaRPr lang="tr-TR" sz="1200" b="1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GENEL ORTAÖĞRETİM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112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1.541</a:t>
                      </a:r>
                      <a:r>
                        <a:rPr lang="tr-TR" sz="1200" b="0" i="0" u="none" strike="noStrike" baseline="0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247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1.112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359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2.653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MESLEKİ</a:t>
                      </a:r>
                      <a:r>
                        <a:rPr lang="tr-TR" sz="1200" b="0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 TEKNİK EĞİTİM</a:t>
                      </a:r>
                      <a:endParaRPr lang="tr-TR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181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1.858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153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232</a:t>
                      </a:r>
                      <a:endParaRPr lang="tr-TR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2.011</a:t>
                      </a:r>
                      <a:endParaRPr lang="tr-TR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3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ÖZEL </a:t>
                      </a: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EĞİTİM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İMAM-HATİP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87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721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87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721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KOÜ MÜZİK VE SAHNE SANATLARI LİSESİ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 smtClean="0">
                          <a:solidFill>
                            <a:srgbClr val="373545"/>
                          </a:solidFill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  <a:endParaRPr lang="tr-TR" sz="1200" b="0" i="0" u="none" strike="noStrike" dirty="0">
                        <a:solidFill>
                          <a:srgbClr val="37354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8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</a:t>
                      </a:r>
                      <a:r>
                        <a:rPr lang="en-GB" sz="1200" b="1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200" b="1" dirty="0">
                        <a:solidFill>
                          <a:srgbClr val="A500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1.205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17.040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894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5.308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110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2.099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Franklin Gothic Book" panose="020B0503020102020204" pitchFamily="34" charset="0"/>
                        </a:rPr>
                        <a:t>22.348</a:t>
                      </a:r>
                      <a:endParaRPr lang="tr-TR" sz="1200" b="1" i="0" u="none" strike="noStrike" dirty="0">
                        <a:solidFill>
                          <a:srgbClr val="A5002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4290"/>
            <a:ext cx="1096668" cy="887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987532" y="1078871"/>
            <a:ext cx="1027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  BAŞİSKELE</a:t>
            </a:r>
            <a:endParaRPr lang="tr-TR" sz="1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dirty="0" smtClean="0">
                <a:latin typeface="Candara" panose="020E0502030303020204" pitchFamily="34" charset="0"/>
              </a:rPr>
              <a:t>BAŞİSKELE  </a:t>
            </a:r>
            <a:r>
              <a:rPr lang="tr-TR" sz="3200" dirty="0">
                <a:latin typeface="Candara" panose="020E0502030303020204" pitchFamily="34" charset="0"/>
              </a:rPr>
              <a:t>İLÇESİ</a:t>
            </a:r>
            <a:br>
              <a:rPr lang="tr-TR" sz="3200" dirty="0">
                <a:latin typeface="Candara" panose="020E0502030303020204" pitchFamily="34" charset="0"/>
              </a:rPr>
            </a:br>
            <a:r>
              <a:rPr lang="tr-TR" sz="2200" dirty="0" smtClean="0">
                <a:latin typeface="Candara" panose="020E0502030303020204" pitchFamily="34" charset="0"/>
              </a:rPr>
              <a:t>DERSLİK </a:t>
            </a:r>
            <a:r>
              <a:rPr lang="tr-TR" sz="2200" dirty="0">
                <a:latin typeface="Candara" panose="020E0502030303020204" pitchFamily="34" charset="0"/>
              </a:rPr>
              <a:t>, ŞUBE  ve ÖĞRETMEN BAŞINA DÜŞEN ÖĞRENCİ SAYILARI</a:t>
            </a: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71274"/>
              </p:ext>
            </p:extLst>
          </p:nvPr>
        </p:nvGraphicFramePr>
        <p:xfrm>
          <a:off x="318833" y="1844824"/>
          <a:ext cx="8617613" cy="4392487"/>
        </p:xfrm>
        <a:graphic>
          <a:graphicData uri="http://schemas.openxmlformats.org/drawingml/2006/table">
            <a:tbl>
              <a:tblPr/>
              <a:tblGrid>
                <a:gridCol w="122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9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1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056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BAŞİSKELE İLÇESİ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KURUM   ADI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OKUL SAYISI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ÖĞRENCİ SAYISI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DERSLİK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ÖĞRETMEN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DERSLİK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BAŞINA DÜŞEN ÖĞRENCİ SAYISI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ŞUBE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BAŞINA DÜŞEN ÖĞRENCİ SAYISI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ÖĞRT.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BAŞINA DÜŞEN ÖĞRENCİ SAYISI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RESMİ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17.040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813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729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</a:p>
                    <a:p>
                      <a:pPr algn="ctr" rtl="0" fontAlgn="ctr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86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5.308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6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22.348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2.099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14290"/>
            <a:ext cx="1058553" cy="991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27891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BAŞİSKELE </a:t>
            </a:r>
            <a:r>
              <a:rPr lang="tr-TR" sz="2800" dirty="0">
                <a:latin typeface="Candara" panose="020E0502030303020204" pitchFamily="34" charset="0"/>
              </a:rPr>
              <a:t>İLÇESİ 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>
                <a:latin typeface="Candara" panose="020E0502030303020204" pitchFamily="34" charset="0"/>
              </a:rPr>
              <a:t>TÜRLERE GÖRE  OKUL SAYILARININ ORANI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2474"/>
              </p:ext>
            </p:extLst>
          </p:nvPr>
        </p:nvGraphicFramePr>
        <p:xfrm>
          <a:off x="71406" y="1571612"/>
          <a:ext cx="2571768" cy="50421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3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</a:rPr>
                        <a:t>TÜR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</a:rPr>
                        <a:t>OKUL SAYISI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ANAOKULU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İLKOKUL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ORTAOKUL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İMAM HATİP ORTAOKULU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KOÜ MÜZİK VE BALE ORTAOKULU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AKADEMİK LİSE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MESLEK LİSESİ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</a:rPr>
                        <a:t>İMAM HATİP LİSESİ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KOÜ MÜZİK VE SAHNE SANATLARI LİSESİ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37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12 Grafik"/>
          <p:cNvGraphicFramePr/>
          <p:nvPr>
            <p:extLst>
              <p:ext uri="{D42A27DB-BD31-4B8C-83A1-F6EECF244321}">
                <p14:modId xmlns:p14="http://schemas.microsoft.com/office/powerpoint/2010/main" val="3433821463"/>
              </p:ext>
            </p:extLst>
          </p:nvPr>
        </p:nvGraphicFramePr>
        <p:xfrm>
          <a:off x="2762248" y="2285992"/>
          <a:ext cx="63817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4290"/>
            <a:ext cx="1059578" cy="893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5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84393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15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BAŞİSKELE  İLÇESİ   OKULLAŞMA ORANLARI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>
                <a:latin typeface="Candara" panose="020E0502030303020204" pitchFamily="34" charset="0"/>
              </a:rPr>
              <a:t>( İLKOKUL – ORTAOKUL - ORTAÖĞRETİM</a:t>
            </a:r>
            <a:r>
              <a:rPr lang="tr-TR" sz="2800" dirty="0" smtClean="0">
                <a:latin typeface="Candara" panose="020E0502030303020204" pitchFamily="34" charset="0"/>
              </a:rPr>
              <a:t>) 2020 yılı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39063"/>
              </p:ext>
            </p:extLst>
          </p:nvPr>
        </p:nvGraphicFramePr>
        <p:xfrm>
          <a:off x="217735" y="2088420"/>
          <a:ext cx="8763302" cy="4148891"/>
        </p:xfrm>
        <a:graphic>
          <a:graphicData uri="http://schemas.openxmlformats.org/drawingml/2006/table">
            <a:tbl>
              <a:tblPr/>
              <a:tblGrid>
                <a:gridCol w="104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9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8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8680">
                <a:tc>
                  <a:txBody>
                    <a:bodyPr/>
                    <a:lstStyle/>
                    <a:p>
                      <a:pPr algn="ctr" fontAlgn="b"/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LİSE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E1E46">
                            <a:tint val="66000"/>
                            <a:satMod val="160000"/>
                          </a:srgbClr>
                        </a:gs>
                        <a:gs pos="50000">
                          <a:srgbClr val="9E1E46">
                            <a:tint val="44500"/>
                            <a:satMod val="160000"/>
                          </a:srgbClr>
                        </a:gs>
                        <a:gs pos="100000">
                          <a:srgbClr val="9E1E4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28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ÇAĞ NÜFUSU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ÇAĞ NÜFUSU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ÇAĞ NÜFUSU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6-9 YAŞ GRUBU (İLKOKUL)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10-13 YAŞ GRUBU (ORTAOKUL)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14-17 YAŞ GRUBU (ORTAÖĞRETİM)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6.619</a:t>
                      </a:r>
                      <a:endParaRPr lang="tr-TR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7.222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% 91,65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6.510</a:t>
                      </a:r>
                      <a:endParaRPr lang="tr-TR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7.158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% 90,95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5.654</a:t>
                      </a:r>
                      <a:endParaRPr lang="tr-TR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5.398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% 95,48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702"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Not: -Çağ Nüfusu verileri  Adrese dayalı TÜİK ARALIK 2019 yılına ait.</a:t>
                      </a:r>
                    </a:p>
                    <a:p>
                      <a:pPr algn="l" rtl="0" fontAlgn="ctr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endParaRPr lang="tr-TR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4291"/>
            <a:ext cx="1088088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67809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15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Autofit/>
          </a:bodyPr>
          <a:lstStyle/>
          <a:p>
            <a:pPr algn="l"/>
            <a:r>
              <a:rPr lang="tr-TR" sz="2400" dirty="0">
                <a:latin typeface="Candara" panose="020E0502030303020204" pitchFamily="34" charset="0"/>
              </a:rPr>
              <a:t>BAŞİSKELE İLÇESİ</a:t>
            </a:r>
            <a:br>
              <a:rPr lang="tr-TR" sz="2400" dirty="0">
                <a:latin typeface="Candara" panose="020E0502030303020204" pitchFamily="34" charset="0"/>
              </a:rPr>
            </a:br>
            <a:r>
              <a:rPr lang="tr-TR" sz="2400" dirty="0">
                <a:latin typeface="Candara" panose="020E0502030303020204" pitchFamily="34" charset="0"/>
              </a:rPr>
              <a:t>OKUL ÖNCESİ BİLGİLERİ – MEVCUT DURUM</a:t>
            </a:r>
            <a:br>
              <a:rPr lang="tr-TR" sz="2400" dirty="0">
                <a:latin typeface="Candara" panose="020E0502030303020204" pitchFamily="34" charset="0"/>
              </a:rPr>
            </a:br>
            <a:r>
              <a:rPr lang="tr-TR" sz="2400" dirty="0">
                <a:solidFill>
                  <a:srgbClr val="F4B20C"/>
                </a:solidFill>
                <a:latin typeface="Candara" panose="020E0502030303020204" pitchFamily="34" charset="0"/>
              </a:rPr>
              <a:t>( TÜM YAŞ GRUPLARI DAHİLDİR )</a:t>
            </a: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14556"/>
              </p:ext>
            </p:extLst>
          </p:nvPr>
        </p:nvGraphicFramePr>
        <p:xfrm>
          <a:off x="179512" y="2240064"/>
          <a:ext cx="8872902" cy="3205159"/>
        </p:xfrm>
        <a:graphic>
          <a:graphicData uri="http://schemas.openxmlformats.org/drawingml/2006/table">
            <a:tbl>
              <a:tblPr firstRow="1" lastRow="1" bandRow="1">
                <a:tableStyleId>{ED083AE6-46FA-4A59-8FB0-9F97EB10719F}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777305052"/>
                    </a:ext>
                  </a:extLst>
                </a:gridCol>
                <a:gridCol w="738890">
                  <a:extLst>
                    <a:ext uri="{9D8B030D-6E8A-4147-A177-3AD203B41FA5}">
                      <a16:colId xmlns:a16="http://schemas.microsoft.com/office/drawing/2014/main" val="1200443087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111679954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791472566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1915798347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162515306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49398294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40472804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1991780268"/>
                    </a:ext>
                  </a:extLst>
                </a:gridCol>
                <a:gridCol w="908514">
                  <a:extLst>
                    <a:ext uri="{9D8B030D-6E8A-4147-A177-3AD203B41FA5}">
                      <a16:colId xmlns:a16="http://schemas.microsoft.com/office/drawing/2014/main" val="1979023541"/>
                    </a:ext>
                  </a:extLst>
                </a:gridCol>
              </a:tblGrid>
              <a:tr h="164892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       İLÇE </a:t>
                      </a:r>
                      <a:r>
                        <a:rPr lang="tr-T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ADI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YIL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BAĞIMSIZ</a:t>
                      </a:r>
                      <a:r>
                        <a:rPr lang="tr-TR" sz="110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 ANAOKULU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ANASINIFI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ÖĞRENCİ SAYISI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DERSLİK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ŞUBE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ÖĞRETMEN</a:t>
                      </a:r>
                      <a:endParaRPr lang="tr-TR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DERSLİK </a:t>
                      </a:r>
                      <a:r>
                        <a:rPr lang="tr-TR" sz="10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BAŞ ÖĞRENCİSAYISI</a:t>
                      </a:r>
                      <a:endParaRPr lang="tr-TR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ŞUBE BAŞ. ÖĞRENCİ SAYISI</a:t>
                      </a:r>
                      <a:endParaRPr lang="tr-TR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ÖĞRT. BAŞ. ÖĞRENCİ SAYISI</a:t>
                      </a:r>
                      <a:endParaRPr lang="tr-TR" sz="10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49054"/>
                  </a:ext>
                </a:extLst>
              </a:tr>
              <a:tr h="155623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baseline="0" dirty="0" smtClean="0">
                          <a:effectLst/>
                          <a:latin typeface="+mn-lt"/>
                        </a:rPr>
                        <a:t>     BAŞİSKELE</a:t>
                      </a:r>
                    </a:p>
                    <a:p>
                      <a:pPr algn="l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9D1754"/>
                          </a:solidFill>
                          <a:effectLst/>
                          <a:latin typeface="+mn-lt"/>
                        </a:rPr>
                        <a:t> 2019-2020</a:t>
                      </a:r>
                      <a:endParaRPr lang="tr-TR" sz="1400" b="1" i="0" u="none" strike="noStrike" dirty="0">
                        <a:solidFill>
                          <a:srgbClr val="9D175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2.570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5742920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4291"/>
            <a:ext cx="1055828" cy="888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07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BAŞİSKELE  İLÇESİ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>
                <a:latin typeface="Candara" panose="020E0502030303020204" pitchFamily="34" charset="0"/>
              </a:rPr>
              <a:t>İLKOKUL BİLGİLERİ (TOPLAM)</a:t>
            </a: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39690"/>
              </p:ext>
            </p:extLst>
          </p:nvPr>
        </p:nvGraphicFramePr>
        <p:xfrm>
          <a:off x="208683" y="2348880"/>
          <a:ext cx="8727763" cy="2448272"/>
        </p:xfrm>
        <a:graphic>
          <a:graphicData uri="http://schemas.openxmlformats.org/drawingml/2006/table">
            <a:tbl>
              <a:tblPr firstRow="1" lastRow="1" bandRow="1">
                <a:tableStyleId>{BC89EF96-8CEA-46FF-86C4-4CE0E7609802}</a:tableStyleId>
              </a:tblPr>
              <a:tblGrid>
                <a:gridCol w="1463579">
                  <a:extLst>
                    <a:ext uri="{9D8B030D-6E8A-4147-A177-3AD203B41FA5}">
                      <a16:colId xmlns:a16="http://schemas.microsoft.com/office/drawing/2014/main" val="1813176160"/>
                    </a:ext>
                  </a:extLst>
                </a:gridCol>
                <a:gridCol w="828036">
                  <a:extLst>
                    <a:ext uri="{9D8B030D-6E8A-4147-A177-3AD203B41FA5}">
                      <a16:colId xmlns:a16="http://schemas.microsoft.com/office/drawing/2014/main" val="2155137679"/>
                    </a:ext>
                  </a:extLst>
                </a:gridCol>
                <a:gridCol w="988010">
                  <a:extLst>
                    <a:ext uri="{9D8B030D-6E8A-4147-A177-3AD203B41FA5}">
                      <a16:colId xmlns:a16="http://schemas.microsoft.com/office/drawing/2014/main" val="2437661512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609671433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602864780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1351623666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8023">
                  <a:extLst>
                    <a:ext uri="{9D8B030D-6E8A-4147-A177-3AD203B41FA5}">
                      <a16:colId xmlns:a16="http://schemas.microsoft.com/office/drawing/2014/main" val="786796130"/>
                    </a:ext>
                  </a:extLst>
                </a:gridCol>
              </a:tblGrid>
              <a:tr h="95814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İLÇE ADI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OKUL SAYISI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ÖĞRENCİ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DERSLİK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ŞUBE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ÖĞRETMEN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DERSLİK BAŞ.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ŞUBE BAŞ.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ÖĞRT. BAŞ.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83850"/>
                  </a:ext>
                </a:extLst>
              </a:tr>
              <a:tr h="1490128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BAŞİSKELE         (Resmi)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5.663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359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3481530"/>
                  </a:ext>
                </a:extLst>
              </a:tr>
            </a:tbl>
          </a:graphicData>
        </a:graphic>
      </p:graphicFrame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32" y="214291"/>
            <a:ext cx="1091867" cy="862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BAŞİSKELE İLÇESİ 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>
                <a:latin typeface="Candara" panose="020E0502030303020204" pitchFamily="34" charset="0"/>
              </a:rPr>
              <a:t>ORTAOKUL BİLGİLERİ (TOPLAM)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04257"/>
              </p:ext>
            </p:extLst>
          </p:nvPr>
        </p:nvGraphicFramePr>
        <p:xfrm>
          <a:off x="251516" y="2183738"/>
          <a:ext cx="8684930" cy="3117470"/>
        </p:xfrm>
        <a:graphic>
          <a:graphicData uri="http://schemas.openxmlformats.org/drawingml/2006/table">
            <a:tbl>
              <a:tblPr firstRow="1" lastRow="1" bandRow="1">
                <a:tableStyleId>{8799B23B-EC83-4686-B30A-512413B5E67A}</a:tableStyleId>
              </a:tblPr>
              <a:tblGrid>
                <a:gridCol w="1362866">
                  <a:extLst>
                    <a:ext uri="{9D8B030D-6E8A-4147-A177-3AD203B41FA5}">
                      <a16:colId xmlns:a16="http://schemas.microsoft.com/office/drawing/2014/main" val="3179320215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2500882514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3721588937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267357577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3103017695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729863427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177333394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3201876141"/>
                    </a:ext>
                  </a:extLst>
                </a:gridCol>
                <a:gridCol w="915258">
                  <a:extLst>
                    <a:ext uri="{9D8B030D-6E8A-4147-A177-3AD203B41FA5}">
                      <a16:colId xmlns:a16="http://schemas.microsoft.com/office/drawing/2014/main" val="1168265839"/>
                    </a:ext>
                  </a:extLst>
                </a:gridCol>
              </a:tblGrid>
              <a:tr h="188786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 İLÇE </a:t>
                      </a:r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ADI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OKUL SAYISI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ÖĞRENCİ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DERSLİK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ŞUBE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ÖĞRETMEN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DERSLİK BAŞ.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ŞUBE BAŞ.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ÖĞRT. BAŞ.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23375"/>
                  </a:ext>
                </a:extLst>
              </a:tr>
              <a:tr h="122960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baseline="0" dirty="0" smtClean="0">
                          <a:effectLst/>
                          <a:latin typeface="+mn-lt"/>
                        </a:rPr>
                        <a:t>   BAŞİSKELE</a:t>
                      </a:r>
                    </a:p>
                    <a:p>
                      <a:pPr algn="l" fontAlgn="b"/>
                      <a:r>
                        <a:rPr lang="tr-TR" sz="1600" u="none" strike="noStrike" baseline="0" dirty="0" smtClean="0">
                          <a:effectLst/>
                          <a:latin typeface="+mn-lt"/>
                        </a:rPr>
                        <a:t>     (Resmi)</a:t>
                      </a:r>
                      <a:endParaRPr lang="tr-TR" sz="160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5.591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88C6B3">
                            <a:tint val="66000"/>
                            <a:satMod val="160000"/>
                          </a:srgbClr>
                        </a:gs>
                        <a:gs pos="50000">
                          <a:srgbClr val="88C6B3">
                            <a:tint val="44500"/>
                            <a:satMod val="160000"/>
                          </a:srgbClr>
                        </a:gs>
                        <a:gs pos="100000">
                          <a:srgbClr val="88C6B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88C6B3">
                            <a:tint val="66000"/>
                            <a:satMod val="160000"/>
                          </a:srgbClr>
                        </a:gs>
                        <a:gs pos="50000">
                          <a:srgbClr val="88C6B3">
                            <a:tint val="44500"/>
                            <a:satMod val="160000"/>
                          </a:srgbClr>
                        </a:gs>
                        <a:gs pos="100000">
                          <a:srgbClr val="88C6B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88C6B3">
                            <a:tint val="66000"/>
                            <a:satMod val="160000"/>
                          </a:srgbClr>
                        </a:gs>
                        <a:gs pos="50000">
                          <a:srgbClr val="88C6B3">
                            <a:tint val="44500"/>
                            <a:satMod val="160000"/>
                          </a:srgbClr>
                        </a:gs>
                        <a:gs pos="100000">
                          <a:srgbClr val="88C6B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3743831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32" y="214290"/>
            <a:ext cx="960071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47531" y="107325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700" dirty="0">
                <a:latin typeface="Candara" panose="020E0502030303020204" pitchFamily="34" charset="0"/>
              </a:rPr>
              <a:t>BAŞİSKELE İLÇESİ </a:t>
            </a:r>
            <a:br>
              <a:rPr lang="tr-TR" sz="2700" dirty="0">
                <a:latin typeface="Candara" panose="020E0502030303020204" pitchFamily="34" charset="0"/>
              </a:rPr>
            </a:br>
            <a:r>
              <a:rPr lang="tr-TR" sz="2700" dirty="0">
                <a:latin typeface="Candara" panose="020E0502030303020204" pitchFamily="34" charset="0"/>
              </a:rPr>
              <a:t>ORTAÖĞRETİM BİLGİLERİ (TOPLAM)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94646"/>
              </p:ext>
            </p:extLst>
          </p:nvPr>
        </p:nvGraphicFramePr>
        <p:xfrm>
          <a:off x="179513" y="2169572"/>
          <a:ext cx="8756933" cy="2987619"/>
        </p:xfrm>
        <a:graphic>
          <a:graphicData uri="http://schemas.openxmlformats.org/drawingml/2006/table">
            <a:tbl>
              <a:tblPr firstRow="1" lastRow="1" bandRow="1"/>
              <a:tblGrid>
                <a:gridCol w="1374165">
                  <a:extLst>
                    <a:ext uri="{9D8B030D-6E8A-4147-A177-3AD203B41FA5}">
                      <a16:colId xmlns:a16="http://schemas.microsoft.com/office/drawing/2014/main" val="3403955029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948781864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2541384519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1702397622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1894659542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3167030052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1847767030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1083757547"/>
                    </a:ext>
                  </a:extLst>
                </a:gridCol>
                <a:gridCol w="922846">
                  <a:extLst>
                    <a:ext uri="{9D8B030D-6E8A-4147-A177-3AD203B41FA5}">
                      <a16:colId xmlns:a16="http://schemas.microsoft.com/office/drawing/2014/main" val="2482560774"/>
                    </a:ext>
                  </a:extLst>
                </a:gridCol>
              </a:tblGrid>
              <a:tr h="1765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İLÇE ADI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OKUL SAYISI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ÖĞRENCİ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DERSLİK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ŞUBE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ÖĞRETMEN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DERSLİK BAŞ.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ŞUBE BAŞ.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ÖĞRT. BAŞ.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40302"/>
                  </a:ext>
                </a:extLst>
              </a:tr>
              <a:tr h="122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BAŞİSKELE</a:t>
                      </a:r>
                    </a:p>
                    <a:p>
                      <a:pPr algn="l" fontAlgn="b"/>
                      <a:r>
                        <a:rPr lang="tr-T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(Resmi)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4.133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052832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30" y="214290"/>
            <a:ext cx="1096469" cy="857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65343" y="1078870"/>
            <a:ext cx="993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 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</a:t>
            </a:r>
            <a:r>
              <a:rPr lang="tr-TR" sz="1200" b="1" spc="300" dirty="0" smtClean="0">
                <a:solidFill>
                  <a:prstClr val="black"/>
                </a:solidFill>
              </a:rPr>
              <a:t>BAŞİSKELE   </a:t>
            </a:r>
            <a:r>
              <a:rPr lang="tr-TR" sz="1200" b="1" spc="300" dirty="0">
                <a:solidFill>
                  <a:prstClr val="black"/>
                </a:solidFill>
              </a:rPr>
              <a:t>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latin typeface="Candara" panose="020E0502030303020204" pitchFamily="34" charset="0"/>
              </a:rPr>
              <a:t>                           İLÇE </a:t>
            </a:r>
            <a:r>
              <a:rPr lang="tr-TR" sz="3200" dirty="0">
                <a:latin typeface="Candara" panose="020E0502030303020204" pitchFamily="34" charset="0"/>
              </a:rPr>
              <a:t>GENEL DURUMU</a:t>
            </a:r>
          </a:p>
        </p:txBody>
      </p:sp>
      <p:pic>
        <p:nvPicPr>
          <p:cNvPr id="13" name="Picture 2" descr="C:\Users\ERDİNÇ\Desktop\imagesMDD430AZ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61" y="2852936"/>
            <a:ext cx="33108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251520" y="2132856"/>
            <a:ext cx="5798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rgbClr val="47AE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BAŞİSKELE İLÇESİNDE ;</a:t>
            </a:r>
          </a:p>
          <a:p>
            <a:endParaRPr lang="tr-TR" sz="2000" dirty="0">
              <a:solidFill>
                <a:srgbClr val="3C4743"/>
              </a:solidFill>
            </a:endParaRPr>
          </a:p>
          <a:p>
            <a:r>
              <a:rPr lang="tr-TR" sz="2000" dirty="0">
                <a:solidFill>
                  <a:srgbClr val="3C4743"/>
                </a:solidFill>
              </a:rPr>
              <a:t>İlçe Milli Eğitim Müdürlüğüne Bağlı </a:t>
            </a:r>
          </a:p>
          <a:p>
            <a:endParaRPr lang="tr-TR" sz="2000" dirty="0">
              <a:solidFill>
                <a:srgbClr val="3C4743"/>
              </a:solidFill>
            </a:endParaRPr>
          </a:p>
          <a:p>
            <a:r>
              <a:rPr lang="tr-TR" sz="3200" b="1" dirty="0" smtClean="0">
                <a:solidFill>
                  <a:srgbClr val="C73940"/>
                </a:solidFill>
              </a:rPr>
              <a:t>110		</a:t>
            </a:r>
            <a:r>
              <a:rPr lang="tr-TR" sz="2400" dirty="0" smtClean="0">
                <a:solidFill>
                  <a:srgbClr val="3C4743"/>
                </a:solidFill>
              </a:rPr>
              <a:t>Okul/Kurumda </a:t>
            </a:r>
          </a:p>
          <a:p>
            <a:r>
              <a:rPr lang="tr-TR" sz="3200" b="1" dirty="0" smtClean="0">
                <a:solidFill>
                  <a:srgbClr val="C73940"/>
                </a:solidFill>
              </a:rPr>
              <a:t>2.099        </a:t>
            </a:r>
            <a:r>
              <a:rPr lang="tr-TR" sz="2400" dirty="0" smtClean="0">
                <a:solidFill>
                  <a:srgbClr val="3C4743"/>
                </a:solidFill>
              </a:rPr>
              <a:t>Öğretmen Tarafından</a:t>
            </a:r>
            <a:endParaRPr lang="tr-TR" sz="2800" dirty="0" smtClean="0">
              <a:solidFill>
                <a:srgbClr val="3C4743"/>
              </a:solidFill>
            </a:endParaRPr>
          </a:p>
          <a:p>
            <a:r>
              <a:rPr lang="tr-TR" sz="3200" b="1" dirty="0" smtClean="0">
                <a:solidFill>
                  <a:srgbClr val="C73940"/>
                </a:solidFill>
              </a:rPr>
              <a:t>22.348	</a:t>
            </a:r>
            <a:r>
              <a:rPr lang="tr-TR" sz="2400" dirty="0" smtClean="0">
                <a:solidFill>
                  <a:srgbClr val="3C4743"/>
                </a:solidFill>
              </a:rPr>
              <a:t>Öğrenciye </a:t>
            </a:r>
            <a:r>
              <a:rPr lang="tr-TR" sz="2000" dirty="0" smtClean="0">
                <a:solidFill>
                  <a:srgbClr val="3C4743"/>
                </a:solidFill>
              </a:rPr>
              <a:t>Eğitim/Öğretim Hizmeti Verilmektedir.</a:t>
            </a:r>
            <a:endParaRPr lang="tr-TR" sz="1600" dirty="0">
              <a:solidFill>
                <a:srgbClr val="3C4743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7504" y="5688543"/>
            <a:ext cx="4092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prstClr val="black"/>
                </a:solidFill>
              </a:rPr>
              <a:t>Sayısal </a:t>
            </a:r>
            <a:r>
              <a:rPr lang="tr-TR" sz="1200" b="1" dirty="0">
                <a:solidFill>
                  <a:prstClr val="black"/>
                </a:solidFill>
              </a:rPr>
              <a:t>veriler e-Okul Modülünden alınarak oluşturulmuştur. </a:t>
            </a:r>
          </a:p>
        </p:txBody>
      </p:sp>
      <p:pic>
        <p:nvPicPr>
          <p:cNvPr id="16" name="Picture 2" descr="ilce_log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62" y="192523"/>
            <a:ext cx="1119038" cy="897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34674" y="1078871"/>
            <a:ext cx="1027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  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İLÇE NORM MEVCUT İHTİYAÇ DURUMU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38708"/>
              </p:ext>
            </p:extLst>
          </p:nvPr>
        </p:nvGraphicFramePr>
        <p:xfrm>
          <a:off x="323527" y="1640759"/>
          <a:ext cx="8612919" cy="1299646"/>
        </p:xfrm>
        <a:graphic>
          <a:graphicData uri="http://schemas.openxmlformats.org/drawingml/2006/table">
            <a:tbl>
              <a:tblPr/>
              <a:tblGrid>
                <a:gridCol w="123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009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 ÖĞRETMEN DURUMU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E1E46">
                            <a:tint val="66000"/>
                            <a:satMod val="160000"/>
                          </a:srgbClr>
                        </a:gs>
                        <a:gs pos="50000">
                          <a:srgbClr val="9E1E46">
                            <a:tint val="44500"/>
                            <a:satMod val="160000"/>
                          </a:srgbClr>
                        </a:gs>
                        <a:gs pos="100000">
                          <a:srgbClr val="9E1E4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ÜCRETLİ GÖREVLENDİRME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E1E46">
                            <a:tint val="66000"/>
                            <a:satMod val="160000"/>
                          </a:srgbClr>
                        </a:gs>
                        <a:gs pos="50000">
                          <a:srgbClr val="9E1E46">
                            <a:tint val="44500"/>
                            <a:satMod val="160000"/>
                          </a:srgbClr>
                        </a:gs>
                        <a:gs pos="100000">
                          <a:srgbClr val="9E1E4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SÖZLEŞMELİ ÖĞRETMEN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50021">
                            <a:tint val="66000"/>
                            <a:satMod val="160000"/>
                          </a:srgbClr>
                        </a:gs>
                        <a:gs pos="50000">
                          <a:srgbClr val="A50021">
                            <a:tint val="44500"/>
                            <a:satMod val="160000"/>
                          </a:srgbClr>
                        </a:gs>
                        <a:gs pos="100000">
                          <a:srgbClr val="A50021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BOŞ KADROYA GÖREVLENDİRME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50021">
                            <a:tint val="66000"/>
                            <a:satMod val="160000"/>
                          </a:srgbClr>
                        </a:gs>
                        <a:gs pos="50000">
                          <a:srgbClr val="A50021">
                            <a:tint val="44500"/>
                            <a:satMod val="160000"/>
                          </a:srgbClr>
                        </a:gs>
                        <a:gs pos="100000">
                          <a:srgbClr val="A50021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ÜCRETLİ TOPLAM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50021">
                            <a:tint val="66000"/>
                            <a:satMod val="160000"/>
                          </a:srgbClr>
                        </a:gs>
                        <a:gs pos="50000">
                          <a:srgbClr val="A50021">
                            <a:tint val="44500"/>
                            <a:satMod val="160000"/>
                          </a:srgbClr>
                        </a:gs>
                        <a:gs pos="100000">
                          <a:srgbClr val="A50021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82914"/>
              </p:ext>
            </p:extLst>
          </p:nvPr>
        </p:nvGraphicFramePr>
        <p:xfrm>
          <a:off x="285720" y="3357562"/>
          <a:ext cx="8637134" cy="1169684"/>
        </p:xfrm>
        <a:graphic>
          <a:graphicData uri="http://schemas.openxmlformats.org/drawingml/2006/table">
            <a:tbl>
              <a:tblPr/>
              <a:tblGrid>
                <a:gridCol w="317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04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İLÇE  </a:t>
                      </a:r>
                      <a:r>
                        <a:rPr lang="tr-TR" sz="1400" b="1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İDARECİ MEVCUT DURUMU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D6974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8D6974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8D6974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Müdür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Müdür Baş Yardımcısı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Müdür Yardımcısı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BAŞİSKELE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tr-TR" sz="1400" b="1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b="1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1400" b="1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21691"/>
              </p:ext>
            </p:extLst>
          </p:nvPr>
        </p:nvGraphicFramePr>
        <p:xfrm>
          <a:off x="214282" y="4786322"/>
          <a:ext cx="8673115" cy="1310644"/>
        </p:xfrm>
        <a:graphic>
          <a:graphicData uri="http://schemas.openxmlformats.org/drawingml/2006/table">
            <a:tbl>
              <a:tblPr/>
              <a:tblGrid>
                <a:gridCol w="94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8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803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7580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tr-TR" sz="1600" dirty="0" smtClean="0">
                          <a:latin typeface="Candara" panose="020E0502030303020204" pitchFamily="34" charset="0"/>
                        </a:rPr>
                        <a:t>EĞİTİM ÖĞRETİM HİZMETLERİ HARİCİ PERSONEL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50021">
                            <a:tint val="66000"/>
                            <a:satMod val="160000"/>
                          </a:srgbClr>
                        </a:gs>
                        <a:gs pos="50000">
                          <a:srgbClr val="A50021">
                            <a:tint val="44500"/>
                            <a:satMod val="160000"/>
                          </a:srgbClr>
                        </a:gs>
                        <a:gs pos="100000">
                          <a:srgbClr val="A50021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UNVAN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Hizmetli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V.H.K.İ.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Sürekli İşçi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Şef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Memur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Teknisyen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İdari Destek </a:t>
                      </a:r>
                      <a:r>
                        <a:rPr lang="tr-T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Sözleşm</a:t>
                      </a:r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Bilgisayar İşletmeni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Şöför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Destek İşçi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Diğer </a:t>
                      </a:r>
                      <a:r>
                        <a:rPr lang="tr-T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Ünvanlar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TOPLAM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50021">
                            <a:tint val="66000"/>
                            <a:satMod val="160000"/>
                          </a:srgbClr>
                        </a:gs>
                        <a:gs pos="50000">
                          <a:srgbClr val="A50021">
                            <a:tint val="44500"/>
                            <a:satMod val="160000"/>
                          </a:srgbClr>
                        </a:gs>
                        <a:gs pos="100000">
                          <a:srgbClr val="A50021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BAŞİSKELE</a:t>
                      </a:r>
                    </a:p>
                    <a:p>
                      <a:pPr algn="ctr" rtl="0" fontAlgn="ctr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İLÇESİ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50021">
                            <a:tint val="66000"/>
                            <a:satMod val="160000"/>
                          </a:srgbClr>
                        </a:gs>
                        <a:gs pos="50000">
                          <a:srgbClr val="A50021">
                            <a:tint val="44500"/>
                            <a:satMod val="160000"/>
                          </a:srgbClr>
                        </a:gs>
                        <a:gs pos="100000">
                          <a:srgbClr val="A50021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285720" y="3071810"/>
            <a:ext cx="8729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>
                <a:solidFill>
                  <a:srgbClr val="9E1E46"/>
                </a:solidFill>
              </a:rPr>
              <a:t>NOT : </a:t>
            </a:r>
            <a:r>
              <a:rPr lang="tr-TR" sz="1100" b="1" dirty="0" smtClean="0">
                <a:solidFill>
                  <a:srgbClr val="9E1E46"/>
                </a:solidFill>
              </a:rPr>
              <a:t>Yukarıdaki Sayısal Verilerde Resmi Kurum Öğretmen Normu ve Sayısı Kullanılmıştır. Yöneticiler Dahil Değildir.</a:t>
            </a:r>
            <a:endParaRPr lang="tr-TR" sz="1100" b="1" dirty="0">
              <a:solidFill>
                <a:srgbClr val="9E1E46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214282" y="614364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/>
              <a:t>Not: Yukarıdaki veriler Müdürlüğümüze bağlı eğitim öğretim sınıfı dışında çalışan personel sayılarıdır</a:t>
            </a:r>
            <a:r>
              <a:rPr lang="tr-TR" b="1" dirty="0" smtClean="0"/>
              <a:t>. </a:t>
            </a:r>
            <a:endParaRPr lang="tr-TR" b="1" dirty="0"/>
          </a:p>
        </p:txBody>
      </p:sp>
      <p:pic>
        <p:nvPicPr>
          <p:cNvPr id="17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4290"/>
            <a:ext cx="1152128" cy="9260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0966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BRANŞLAR BAZINDA NORM KADROYA </a:t>
            </a:r>
            <a:r>
              <a:rPr lang="tr-TR" sz="2800" dirty="0">
                <a:latin typeface="Candara" panose="020E0502030303020204" pitchFamily="34" charset="0"/>
              </a:rPr>
              <a:t>GÖRE İHTİYAÇ - FAZLA DURUMU</a:t>
            </a: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61748"/>
              </p:ext>
            </p:extLst>
          </p:nvPr>
        </p:nvGraphicFramePr>
        <p:xfrm>
          <a:off x="323528" y="2088567"/>
          <a:ext cx="3781683" cy="4072658"/>
        </p:xfrm>
        <a:graphic>
          <a:graphicData uri="http://schemas.openxmlformats.org/drawingml/2006/table">
            <a:tbl>
              <a:tblPr/>
              <a:tblGrid>
                <a:gridCol w="32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45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NORM KADROYA </a:t>
                      </a:r>
                      <a:r>
                        <a:rPr lang="tr-TR" sz="1600" b="1" u="none" strike="noStrike" dirty="0" smtClean="0">
                          <a:effectLst/>
                        </a:rPr>
                        <a:t>GÖRE</a:t>
                      </a:r>
                    </a:p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</a:rPr>
                        <a:t> İLÇEMİZDE</a:t>
                      </a:r>
                    </a:p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</a:rPr>
                        <a:t> EN </a:t>
                      </a:r>
                      <a:r>
                        <a:rPr lang="tr-TR" sz="1600" b="1" u="none" strike="noStrike" dirty="0">
                          <a:effectLst/>
                        </a:rPr>
                        <a:t>ÇOK İHTİYAÇ DUYULAN </a:t>
                      </a:r>
                      <a:r>
                        <a:rPr lang="tr-TR" sz="1600" b="1" u="none" strike="noStrike" dirty="0" smtClean="0">
                          <a:effectLst/>
                        </a:rPr>
                        <a:t>BRANŞLAR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1" u="none" strike="noStrike" dirty="0">
                          <a:effectLst/>
                        </a:rPr>
                        <a:t>Sıra</a:t>
                      </a:r>
                      <a:endParaRPr lang="tr-T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1" u="none" strike="noStrike" dirty="0">
                          <a:effectLst/>
                        </a:rPr>
                        <a:t>ALAN/BRANŞ</a:t>
                      </a:r>
                      <a:endParaRPr lang="tr-T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1" u="none" strike="noStrike" dirty="0" smtClean="0">
                          <a:effectLst/>
                        </a:rPr>
                        <a:t>İlçe </a:t>
                      </a:r>
                      <a:r>
                        <a:rPr lang="tr-TR" sz="1200" b="1" i="1" u="none" strike="noStrike" dirty="0">
                          <a:effectLst/>
                        </a:rPr>
                        <a:t>Geneli İHTİYAÇ</a:t>
                      </a:r>
                      <a:endParaRPr lang="tr-T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DİN KÜLTÜRÜ VE AHLAK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BİLGİSİ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İLKOKUL MATEMATİK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EĞİTİM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ÖNCESİ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İMAM HATİP MESLEKİ DERSİ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2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BİLİŞİM TEKNOLOJİLERİ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307"/>
              </p:ext>
            </p:extLst>
          </p:nvPr>
        </p:nvGraphicFramePr>
        <p:xfrm>
          <a:off x="4976405" y="2098715"/>
          <a:ext cx="3807805" cy="3148912"/>
        </p:xfrm>
        <a:graphic>
          <a:graphicData uri="http://schemas.openxmlformats.org/drawingml/2006/table">
            <a:tbl>
              <a:tblPr/>
              <a:tblGrid>
                <a:gridCol w="31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3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NORM KADROYA </a:t>
                      </a:r>
                      <a:r>
                        <a:rPr lang="tr-TR" sz="1600" b="1" u="none" strike="noStrike" dirty="0" smtClean="0">
                          <a:effectLst/>
                        </a:rPr>
                        <a:t>GÖRE</a:t>
                      </a:r>
                      <a:r>
                        <a:rPr lang="tr-TR" sz="16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</a:rPr>
                        <a:t>İLÇEMİZDE </a:t>
                      </a:r>
                    </a:p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</a:rPr>
                        <a:t>İHTİYAÇ </a:t>
                      </a:r>
                      <a:r>
                        <a:rPr lang="tr-TR" sz="1600" b="1" u="none" strike="noStrike" dirty="0">
                          <a:effectLst/>
                        </a:rPr>
                        <a:t>FAZLASI BULUNAN </a:t>
                      </a:r>
                      <a:r>
                        <a:rPr lang="tr-TR" sz="1600" b="1" u="none" strike="noStrike" dirty="0" smtClean="0">
                          <a:effectLst/>
                        </a:rPr>
                        <a:t>BRANŞLAR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mpd="sng">
                      <a:solidFill>
                        <a:srgbClr val="926E8F"/>
                      </a:solidFill>
                    </a:lnR>
                    <a:lnT w="12700" cmpd="sng">
                      <a:solidFill>
                        <a:srgbClr val="926E8F"/>
                      </a:solidFill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Sıra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mpd="sng">
                      <a:solidFill>
                        <a:srgbClr val="926E8F"/>
                      </a:solidFill>
                    </a:lnR>
                    <a:lnT w="12700" cmpd="sng">
                      <a:solidFill>
                        <a:srgbClr val="926E8F"/>
                      </a:solidFill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474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u="none" strike="noStrike" dirty="0">
                          <a:effectLst/>
                        </a:rPr>
                        <a:t>ALAN/BRANŞ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mpd="sng">
                      <a:solidFill>
                        <a:srgbClr val="926E8F"/>
                      </a:solidFill>
                    </a:lnR>
                    <a:lnT w="12700" cmpd="sng">
                      <a:solidFill>
                        <a:srgbClr val="926E8F"/>
                      </a:solidFill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4743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u="none" strike="noStrike" dirty="0" smtClean="0">
                          <a:effectLst/>
                        </a:rPr>
                        <a:t>İlçe </a:t>
                      </a:r>
                      <a:r>
                        <a:rPr lang="tr-TR" sz="1200" b="1" u="none" strike="noStrike" dirty="0">
                          <a:effectLst/>
                        </a:rPr>
                        <a:t>Geneli FAZLA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mpd="sng">
                      <a:solidFill>
                        <a:srgbClr val="926E8F"/>
                      </a:solidFill>
                    </a:lnR>
                    <a:lnT w="12700" cmpd="sng">
                      <a:solidFill>
                        <a:srgbClr val="926E8F"/>
                      </a:solidFill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4743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İNGİLİZCE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-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26E8F"/>
                      </a:solidFill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BİLİŞİM TEKNOLOJİLERİ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-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26E8F"/>
                      </a:solidFill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DİN KÜLTÜRÜ VE AHLAK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BİLGİSİ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-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26E8F"/>
                      </a:solidFill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REHBERLİK</a:t>
                      </a:r>
                    </a:p>
                    <a:p>
                      <a:pPr algn="l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-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26E8F"/>
                      </a:solidFill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1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926E8F"/>
                      </a:solidFill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SINIF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26E8F"/>
                      </a:solidFill>
                    </a:lnR>
                    <a:lnT w="12700" cap="flat" cmpd="sng" algn="ctr">
                      <a:solidFill>
                        <a:srgbClr val="926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26E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7" name="Düz Bağlayıcı 16"/>
          <p:cNvCxnSpPr/>
          <p:nvPr/>
        </p:nvCxnSpPr>
        <p:spPr>
          <a:xfrm>
            <a:off x="4499992" y="1757796"/>
            <a:ext cx="17085" cy="4372280"/>
          </a:xfrm>
          <a:prstGeom prst="line">
            <a:avLst/>
          </a:prstGeom>
          <a:noFill/>
          <a:ln w="38100" cap="rnd" cmpd="sng" algn="ctr">
            <a:solidFill>
              <a:srgbClr val="94A43E"/>
            </a:solidFill>
            <a:prstDash val="dash"/>
            <a:round/>
          </a:ln>
          <a:effectLst/>
        </p:spPr>
      </p:cxnSp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66" y="214290"/>
            <a:ext cx="1123034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67958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230547"/>
            <a:ext cx="7848872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İŞKUR </a:t>
            </a:r>
            <a:r>
              <a:rPr lang="tr-TR" sz="2800" dirty="0" smtClean="0">
                <a:latin typeface="Candara" panose="020E0502030303020204" pitchFamily="34" charset="0"/>
              </a:rPr>
              <a:t>(TYP) KAPSAMINDA ve GEÇİCİ İŞÇİ STATÜSÜNDE İLÇEMİZDE  </a:t>
            </a:r>
            <a:r>
              <a:rPr lang="tr-TR" sz="2800" dirty="0">
                <a:latin typeface="Candara" panose="020E0502030303020204" pitchFamily="34" charset="0"/>
              </a:rPr>
              <a:t>İSTİHDAM </a:t>
            </a:r>
            <a:r>
              <a:rPr lang="tr-TR" sz="2800" dirty="0" smtClean="0">
                <a:latin typeface="Candara" panose="020E0502030303020204" pitchFamily="34" charset="0"/>
              </a:rPr>
              <a:t>EDİLEN </a:t>
            </a:r>
            <a:r>
              <a:rPr lang="tr-TR" sz="2800" dirty="0">
                <a:latin typeface="Candara" panose="020E0502030303020204" pitchFamily="34" charset="0"/>
              </a:rPr>
              <a:t>PERSONEL SAYISI </a:t>
            </a:r>
            <a:r>
              <a:rPr lang="tr-TR" sz="2800" dirty="0" smtClean="0">
                <a:latin typeface="Candara" panose="020E0502030303020204" pitchFamily="34" charset="0"/>
              </a:rPr>
              <a:t/>
            </a:r>
            <a:br>
              <a:rPr lang="tr-TR" sz="2800" dirty="0" smtClean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(2019-2020</a:t>
            </a:r>
            <a:r>
              <a:rPr lang="tr-TR" sz="2800" dirty="0" smtClean="0">
                <a:latin typeface="Candara" panose="020E0502030303020204" pitchFamily="34" charset="0"/>
              </a:rPr>
              <a:t>)       22.06.2020 Tarihli verilerdir.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11003"/>
              </p:ext>
            </p:extLst>
          </p:nvPr>
        </p:nvGraphicFramePr>
        <p:xfrm>
          <a:off x="395536" y="2636912"/>
          <a:ext cx="8496944" cy="2016224"/>
        </p:xfrm>
        <a:graphic>
          <a:graphicData uri="http://schemas.openxmlformats.org/drawingml/2006/table">
            <a:tbl>
              <a:tblPr/>
              <a:tblGrid>
                <a:gridCol w="112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Arial" panose="020B0604020202020204" pitchFamily="34" charset="0"/>
                        </a:rPr>
                        <a:t>İLÇE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9F6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İŞKUR-1.GRUP</a:t>
                      </a: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( Temizlik Görevlisi )</a:t>
                      </a:r>
                      <a:endParaRPr lang="tr-T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9F6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İŞKUR-2.GRUP </a:t>
                      </a: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(  Güvenlik Görevlisi  )</a:t>
                      </a:r>
                      <a:endParaRPr lang="tr-T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9F6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smtClean="0">
                          <a:effectLst/>
                          <a:latin typeface="Arial" panose="020B0604020202020204" pitchFamily="34" charset="0"/>
                        </a:rPr>
                        <a:t> GEÇİCİ</a:t>
                      </a:r>
                      <a:r>
                        <a:rPr lang="tr-TR" sz="1600" b="1" i="0" u="none" strike="noStrike" baseline="0" smtClean="0">
                          <a:effectLst/>
                          <a:latin typeface="Arial" panose="020B0604020202020204" pitchFamily="34" charset="0"/>
                        </a:rPr>
                        <a:t> İŞÇİ </a:t>
                      </a:r>
                      <a:endParaRPr lang="tr-TR" sz="1600" b="1" i="0" u="none" strike="noStrike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tr-T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9F6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TOPLAM</a:t>
                      </a:r>
                      <a:endParaRPr lang="tr-T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9F6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BAŞİSKELE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ria" panose="02000603000000000004" pitchFamily="2" charset="0"/>
                        </a:rPr>
                        <a:t>35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veria" panose="02000603000000000004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ria" panose="02000603000000000004" pitchFamily="2" charset="0"/>
                        </a:rPr>
                        <a:t>28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veria" panose="02000603000000000004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ria" panose="02000603000000000004" pitchFamily="2" charset="0"/>
                        </a:rPr>
                        <a:t>31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Averia" panose="02000603000000000004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ria" panose="02000603000000000004" pitchFamily="2" charset="0"/>
                        </a:rPr>
                        <a:t>94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Averia" panose="02000603000000000004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8" y="214291"/>
            <a:ext cx="960070" cy="858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7390" y="107325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400" dirty="0">
                <a:latin typeface="Candara" panose="020E0502030303020204" pitchFamily="34" charset="0"/>
              </a:rPr>
              <a:t>BAŞİSKELE  İLÇESİ   </a:t>
            </a:r>
            <a:r>
              <a:rPr lang="tr-TR" sz="2400" dirty="0" smtClean="0">
                <a:latin typeface="Candara" panose="020E0502030303020204" pitchFamily="34" charset="0"/>
              </a:rPr>
              <a:t>2019 </a:t>
            </a:r>
            <a:r>
              <a:rPr lang="tr-TR" sz="2400" dirty="0">
                <a:latin typeface="Candara" panose="020E0502030303020204" pitchFamily="34" charset="0"/>
              </a:rPr>
              <a:t>- </a:t>
            </a:r>
            <a:r>
              <a:rPr lang="tr-TR" sz="2400" dirty="0" smtClean="0">
                <a:latin typeface="Candara" panose="020E0502030303020204" pitchFamily="34" charset="0"/>
              </a:rPr>
              <a:t>2020 </a:t>
            </a:r>
            <a:r>
              <a:rPr lang="tr-TR" sz="2400" dirty="0">
                <a:latin typeface="Candara" panose="020E0502030303020204" pitchFamily="34" charset="0"/>
              </a:rPr>
              <a:t>EĞİTİM - ÖĞRETİM YILI </a:t>
            </a:r>
            <a:br>
              <a:rPr lang="tr-TR" sz="2400" dirty="0">
                <a:latin typeface="Candara" panose="020E0502030303020204" pitchFamily="34" charset="0"/>
              </a:rPr>
            </a:br>
            <a:r>
              <a:rPr lang="tr-TR" sz="2400" dirty="0" smtClean="0">
                <a:latin typeface="Candara" panose="020E0502030303020204" pitchFamily="34" charset="0"/>
              </a:rPr>
              <a:t>TÜRLERE GÖRE </a:t>
            </a:r>
            <a:r>
              <a:rPr lang="tr-TR" sz="2400" dirty="0">
                <a:latin typeface="Candara" panose="020E0502030303020204" pitchFamily="34" charset="0"/>
              </a:rPr>
              <a:t>ÖZEL OKUL SAYILARI</a:t>
            </a: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66934"/>
              </p:ext>
            </p:extLst>
          </p:nvPr>
        </p:nvGraphicFramePr>
        <p:xfrm>
          <a:off x="179515" y="1956343"/>
          <a:ext cx="8801522" cy="2982448"/>
        </p:xfrm>
        <a:graphic>
          <a:graphicData uri="http://schemas.openxmlformats.org/drawingml/2006/table">
            <a:tbl>
              <a:tblPr/>
              <a:tblGrid>
                <a:gridCol w="36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22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44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S.N.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İLÇE ADI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Türk Okul Öncesi Kurumu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Türk İlkokulu</a:t>
                      </a:r>
                    </a:p>
                    <a:p>
                      <a:pPr algn="l" fontAlgn="b"/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Türk Ortaokulu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Anadolu Lisesi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Fen Lisesi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Fen ve Teknoloji Lisesi</a:t>
                      </a:r>
                    </a:p>
                    <a:p>
                      <a:pPr algn="l" fontAlgn="b"/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Mesleki ve Teknik Anadolu Lisesi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Temel Lise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Eğitim Uygulama Merkezi (Okulu) I. Kademe</a:t>
                      </a:r>
                    </a:p>
                    <a:p>
                      <a:pPr algn="l" fontAlgn="b"/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Hazırlık Sınıfı Bulunan Anadolu Lisesi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Hafif Düzeyde Zihinsel Engelliler İlkokulu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Eğitim Uygulama Merkezi (Okulu) II.Kademe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Eğitim İş Uygulama Merkezi (Okulu) (Zihin Eng. III.Kademe)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Özel Eğitim Anaokulu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7994B">
                            <a:tint val="66000"/>
                            <a:satMod val="160000"/>
                          </a:srgbClr>
                        </a:gs>
                        <a:gs pos="50000">
                          <a:srgbClr val="F7994B">
                            <a:tint val="44500"/>
                            <a:satMod val="160000"/>
                          </a:srgbClr>
                        </a:gs>
                        <a:gs pos="100000">
                          <a:srgbClr val="F7994B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tr-TR" sz="1400" b="1" u="none" strike="noStrike" dirty="0">
                          <a:effectLst/>
                        </a:rPr>
                        <a:t>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BAŞİSKELE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11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10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10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11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3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2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48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214290"/>
            <a:ext cx="958084" cy="857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74868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15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400" dirty="0">
                <a:latin typeface="Candara" panose="020E0502030303020204" pitchFamily="34" charset="0"/>
              </a:rPr>
              <a:t>BAŞİSKELE İLÇESİ   </a:t>
            </a:r>
            <a:r>
              <a:rPr lang="tr-TR" sz="2400" dirty="0" smtClean="0">
                <a:latin typeface="Candara" panose="020E0502030303020204" pitchFamily="34" charset="0"/>
              </a:rPr>
              <a:t>2019 </a:t>
            </a:r>
            <a:r>
              <a:rPr lang="tr-TR" sz="2400" dirty="0">
                <a:latin typeface="Candara" panose="020E0502030303020204" pitchFamily="34" charset="0"/>
              </a:rPr>
              <a:t>- </a:t>
            </a:r>
            <a:r>
              <a:rPr lang="tr-TR" sz="2400" dirty="0" smtClean="0">
                <a:latin typeface="Candara" panose="020E0502030303020204" pitchFamily="34" charset="0"/>
              </a:rPr>
              <a:t>2020 </a:t>
            </a:r>
            <a:r>
              <a:rPr lang="tr-TR" sz="2400" dirty="0">
                <a:latin typeface="Candara" panose="020E0502030303020204" pitchFamily="34" charset="0"/>
              </a:rPr>
              <a:t>EĞİTİM - ÖĞRETİM YILI </a:t>
            </a:r>
            <a:br>
              <a:rPr lang="tr-TR" sz="2400" dirty="0">
                <a:latin typeface="Candara" panose="020E0502030303020204" pitchFamily="34" charset="0"/>
              </a:rPr>
            </a:br>
            <a:r>
              <a:rPr lang="tr-TR" sz="2400" dirty="0">
                <a:latin typeface="Candara" panose="020E0502030303020204" pitchFamily="34" charset="0"/>
              </a:rPr>
              <a:t>ÖZEL ÖĞRETİM KURUMLARI </a:t>
            </a:r>
            <a:r>
              <a:rPr lang="tr-TR" sz="2400" dirty="0" smtClean="0">
                <a:latin typeface="Candara" panose="020E0502030303020204" pitchFamily="34" charset="0"/>
              </a:rPr>
              <a:t>BAZINDA </a:t>
            </a:r>
            <a:r>
              <a:rPr lang="tr-TR" sz="2400" dirty="0">
                <a:latin typeface="Candara" panose="020E0502030303020204" pitchFamily="34" charset="0"/>
              </a:rPr>
              <a:t>SAYILARI</a:t>
            </a:r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49296"/>
              </p:ext>
            </p:extLst>
          </p:nvPr>
        </p:nvGraphicFramePr>
        <p:xfrm>
          <a:off x="214282" y="2357430"/>
          <a:ext cx="8756939" cy="1941627"/>
        </p:xfrm>
        <a:graphic>
          <a:graphicData uri="http://schemas.openxmlformats.org/drawingml/2006/table">
            <a:tbl>
              <a:tblPr/>
              <a:tblGrid>
                <a:gridCol w="63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1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974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S.N.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İLÇE ADI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Eğitim ve Rehabilitasyon Merkezi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</a:t>
                      </a:r>
                      <a:r>
                        <a:rPr lang="tr-TR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Etüd</a:t>
                      </a:r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Eğitim Merkezi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</a:t>
                      </a:r>
                      <a:r>
                        <a:rPr lang="tr-TR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Hizmetiçi</a:t>
                      </a:r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Eğitim Merkezi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Motorlu Taşıt Sürücüleri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Muhtelif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Özel Öğretim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16" marR="7816" marT="781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BAŞİSKELE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6</a:t>
                      </a:r>
                      <a:endParaRPr lang="tr-TR" sz="14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68" y="214290"/>
            <a:ext cx="960070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83302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Autofit/>
          </a:bodyPr>
          <a:lstStyle/>
          <a:p>
            <a:pPr algn="l"/>
            <a:r>
              <a:rPr lang="tr-TR" sz="2200" dirty="0" smtClean="0">
                <a:latin typeface="Candara" panose="020E0502030303020204" pitchFamily="34" charset="0"/>
              </a:rPr>
              <a:t>BAŞİSKELE İLÇE </a:t>
            </a:r>
            <a:r>
              <a:rPr lang="tr-TR" sz="2200" dirty="0">
                <a:latin typeface="Candara" panose="020E0502030303020204" pitchFamily="34" charset="0"/>
              </a:rPr>
              <a:t>HALK EĞİTİMİ MERKEZİ </a:t>
            </a:r>
            <a:r>
              <a:rPr lang="tr-TR" sz="2200" dirty="0" smtClean="0">
                <a:latin typeface="Candara" panose="020E0502030303020204" pitchFamily="34" charset="0"/>
              </a:rPr>
              <a:t>MÜDÜRLÜĞÜNCE </a:t>
            </a:r>
            <a:r>
              <a:rPr lang="tr-TR" sz="2200" dirty="0">
                <a:latin typeface="Candara" panose="020E0502030303020204" pitchFamily="34" charset="0"/>
              </a:rPr>
              <a:t>AÇILAN </a:t>
            </a:r>
            <a:r>
              <a:rPr lang="tr-TR" sz="2200" dirty="0" smtClean="0">
                <a:latin typeface="Candara" panose="020E0502030303020204" pitchFamily="34" charset="0"/>
              </a:rPr>
              <a:t>KURSLARA </a:t>
            </a:r>
            <a:r>
              <a:rPr lang="tr-TR" sz="2200" dirty="0">
                <a:latin typeface="Candara" panose="020E0502030303020204" pitchFamily="34" charset="0"/>
              </a:rPr>
              <a:t>İLİŞKİN SAYISAL VERİLER </a:t>
            </a:r>
            <a:br>
              <a:rPr lang="tr-TR" sz="2200" dirty="0">
                <a:latin typeface="Candara" panose="020E0502030303020204" pitchFamily="34" charset="0"/>
              </a:rPr>
            </a:br>
            <a:r>
              <a:rPr lang="tr-TR" sz="2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(OKUMA YAZMA, MESLEK KURSLARI ve GENEL KURSLAR)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15636"/>
              </p:ext>
            </p:extLst>
          </p:nvPr>
        </p:nvGraphicFramePr>
        <p:xfrm>
          <a:off x="395535" y="2420888"/>
          <a:ext cx="8352930" cy="2520280"/>
        </p:xfrm>
        <a:graphic>
          <a:graphicData uri="http://schemas.openxmlformats.org/drawingml/2006/table">
            <a:tbl>
              <a:tblPr/>
              <a:tblGrid>
                <a:gridCol w="132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4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74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3379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 ADI </a:t>
                      </a:r>
                    </a:p>
                  </a:txBody>
                  <a:tcPr marL="5555" marR="5555" marT="5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2018-2019*</a:t>
                      </a:r>
                      <a:endParaRPr lang="tr-TR" sz="20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5" marR="5555" marT="5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2019-2020*</a:t>
                      </a:r>
                      <a:endParaRPr lang="tr-TR" sz="20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5" marR="5555" marT="5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A1AA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5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 SAYISI</a:t>
                      </a:r>
                    </a:p>
                  </a:txBody>
                  <a:tcPr marL="5555" marR="5555" marT="5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</a:t>
                      </a:r>
                      <a:endParaRPr lang="tr-T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(Kursiyer)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MESLEKİ VE </a:t>
                      </a:r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TEKNİK</a:t>
                      </a:r>
                    </a:p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(Kursiyer)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</a:t>
                      </a:r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KURSİYER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 SAYISI</a:t>
                      </a:r>
                    </a:p>
                  </a:txBody>
                  <a:tcPr marL="5555" marR="5555" marT="55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</a:t>
                      </a:r>
                      <a:endParaRPr lang="tr-T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(Kursiyer)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MESLEKİ VE </a:t>
                      </a:r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TEKNİK</a:t>
                      </a:r>
                    </a:p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(Kursiyer)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</a:t>
                      </a:r>
                      <a:r>
                        <a:rPr lang="tr-T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KURSİYER</a:t>
                      </a:r>
                    </a:p>
                  </a:txBody>
                  <a:tcPr marL="5555" marR="5555" marT="5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94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962</a:t>
                      </a:r>
                      <a:endParaRPr lang="tr-T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10.589</a:t>
                      </a:r>
                      <a:endParaRPr lang="tr-T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8.533</a:t>
                      </a:r>
                      <a:endParaRPr lang="tr-T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19.122</a:t>
                      </a:r>
                      <a:endParaRPr lang="tr-TR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470</a:t>
                      </a:r>
                      <a:endParaRPr lang="tr-T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9.909</a:t>
                      </a:r>
                      <a:endParaRPr lang="tr-T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7.566</a:t>
                      </a:r>
                      <a:endParaRPr lang="tr-T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17.475</a:t>
                      </a:r>
                      <a:endParaRPr lang="tr-TR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79512" y="5229200"/>
            <a:ext cx="7948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*2019-2020 EĞİTİM ÖĞRETİM YILI KURSLARI AÇILMAYA DEVAM ETMEKTEDİR.</a:t>
            </a:r>
          </a:p>
        </p:txBody>
      </p:sp>
      <p:pic>
        <p:nvPicPr>
          <p:cNvPr id="13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02" y="214291"/>
            <a:ext cx="1060698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5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dirty="0" smtClean="0">
                <a:latin typeface="Candara" panose="020E0502030303020204" pitchFamily="34" charset="0"/>
              </a:rPr>
              <a:t>BAŞİSKELE İLÇESİNDE OKULLAR </a:t>
            </a:r>
            <a:r>
              <a:rPr lang="tr-TR" sz="2400" dirty="0">
                <a:latin typeface="Candara" panose="020E0502030303020204" pitchFamily="34" charset="0"/>
              </a:rPr>
              <a:t>HAYAT OLSUN PROJESİ KAPSAMINDA </a:t>
            </a:r>
            <a:r>
              <a:rPr lang="tr-TR" sz="2400" dirty="0" smtClean="0">
                <a:latin typeface="Candara" panose="020E0502030303020204" pitchFamily="34" charset="0"/>
              </a:rPr>
              <a:t>YAPILAN </a:t>
            </a:r>
            <a:r>
              <a:rPr lang="tr-TR" sz="2400" dirty="0">
                <a:latin typeface="Candara" panose="020E0502030303020204" pitchFamily="34" charset="0"/>
              </a:rPr>
              <a:t>ETKİNLİKLERE İLİŞKİN SAYISAL VERİLER</a:t>
            </a: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63475"/>
              </p:ext>
            </p:extLst>
          </p:nvPr>
        </p:nvGraphicFramePr>
        <p:xfrm>
          <a:off x="179512" y="2204863"/>
          <a:ext cx="8594618" cy="3393613"/>
        </p:xfrm>
        <a:graphic>
          <a:graphicData uri="http://schemas.openxmlformats.org/drawingml/2006/table">
            <a:tbl>
              <a:tblPr/>
              <a:tblGrid>
                <a:gridCol w="233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ÖĞRETİM YILI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D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KURS SAYISI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D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KADIN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D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ERKEK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D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TOPLAM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8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r>
                        <a:rPr lang="tr-T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- 2018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1E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mpd="sng">
                      <a:solidFill>
                        <a:srgbClr val="694E57"/>
                      </a:solidFill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2018-2019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1E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mpd="sng">
                      <a:solidFill>
                        <a:srgbClr val="694E57"/>
                      </a:solidFill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2019-2020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94E57"/>
                      </a:solidFill>
                    </a:lnL>
                    <a:lnR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94E5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1E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94E5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94E5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94E5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94E57"/>
                      </a:solidFill>
                    </a:lnR>
                    <a:lnT w="12700" cap="flat" cmpd="sng" algn="ctr">
                      <a:solidFill>
                        <a:srgbClr val="694E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94E5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4E5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32" y="214290"/>
            <a:ext cx="1091867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0966" y="107325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8136904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dirty="0" smtClean="0">
                <a:latin typeface="Candara" panose="020E0502030303020204" pitchFamily="34" charset="0"/>
              </a:rPr>
              <a:t>BAŞİSKELE İLÇESİ</a:t>
            </a:r>
            <a:br>
              <a:rPr lang="tr-TR" sz="2400" dirty="0" smtClean="0">
                <a:latin typeface="Candara" panose="020E0502030303020204" pitchFamily="34" charset="0"/>
              </a:rPr>
            </a:br>
            <a:r>
              <a:rPr lang="tr-TR" sz="2400" dirty="0" smtClean="0">
                <a:latin typeface="Candara" panose="020E0502030303020204" pitchFamily="34" charset="0"/>
              </a:rPr>
              <a:t>ÖZEL ORTAÖĞRENİM </a:t>
            </a:r>
            <a:r>
              <a:rPr lang="tr-TR" sz="2400" dirty="0">
                <a:latin typeface="Candara" panose="020E0502030303020204" pitchFamily="34" charset="0"/>
              </a:rPr>
              <a:t>ve YÜKSEK </a:t>
            </a:r>
            <a:r>
              <a:rPr lang="tr-TR" sz="2400" dirty="0" smtClean="0">
                <a:latin typeface="Candara" panose="020E0502030303020204" pitchFamily="34" charset="0"/>
              </a:rPr>
              <a:t>ÖĞRENİM  </a:t>
            </a:r>
            <a:br>
              <a:rPr lang="tr-TR" sz="2400" dirty="0" smtClean="0">
                <a:latin typeface="Candara" panose="020E0502030303020204" pitchFamily="34" charset="0"/>
              </a:rPr>
            </a:br>
            <a:r>
              <a:rPr lang="tr-TR" sz="2400" dirty="0" smtClean="0">
                <a:latin typeface="Candara" panose="020E0502030303020204" pitchFamily="34" charset="0"/>
              </a:rPr>
              <a:t>YURT </a:t>
            </a:r>
            <a:r>
              <a:rPr lang="tr-TR" sz="2400" dirty="0">
                <a:latin typeface="Candara" panose="020E0502030303020204" pitchFamily="34" charset="0"/>
              </a:rPr>
              <a:t>SAYISI ve KAPASİTELERİ</a:t>
            </a: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14328"/>
              </p:ext>
            </p:extLst>
          </p:nvPr>
        </p:nvGraphicFramePr>
        <p:xfrm>
          <a:off x="207242" y="2250623"/>
          <a:ext cx="6741024" cy="208767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9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9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İLÇE</a:t>
                      </a:r>
                      <a:endParaRPr lang="tr-TR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TOPLAM YURT SAYISI</a:t>
                      </a:r>
                      <a:endParaRPr lang="tr-TR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KAPASİTE</a:t>
                      </a:r>
                      <a:endParaRPr lang="tr-TR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BARINAN</a:t>
                      </a:r>
                      <a:endParaRPr lang="tr-TR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DOLULUK ORANI (%)</a:t>
                      </a:r>
                      <a:endParaRPr lang="tr-TR" sz="18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BAŞİSKELE İLÇESİ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rtl="0" fontAlgn="ctr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rtl="0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%63,41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afik 13"/>
          <p:cNvGraphicFramePr/>
          <p:nvPr>
            <p:extLst>
              <p:ext uri="{D42A27DB-BD31-4B8C-83A1-F6EECF244321}">
                <p14:modId xmlns:p14="http://schemas.microsoft.com/office/powerpoint/2010/main" val="3458943323"/>
              </p:ext>
            </p:extLst>
          </p:nvPr>
        </p:nvGraphicFramePr>
        <p:xfrm>
          <a:off x="6948266" y="1556793"/>
          <a:ext cx="2032772" cy="50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66" y="214290"/>
            <a:ext cx="1087538" cy="857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58284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ÖZEL </a:t>
            </a:r>
            <a:r>
              <a:rPr lang="tr-TR" sz="2800" dirty="0" smtClean="0">
                <a:latin typeface="Candara" panose="020E0502030303020204" pitchFamily="34" charset="0"/>
              </a:rPr>
              <a:t>ORTAÖĞRENİM </a:t>
            </a:r>
            <a:r>
              <a:rPr lang="tr-TR" sz="2800" dirty="0">
                <a:latin typeface="Candara" panose="020E0502030303020204" pitchFamily="34" charset="0"/>
              </a:rPr>
              <a:t>YURTLARI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83509"/>
              </p:ext>
            </p:extLst>
          </p:nvPr>
        </p:nvGraphicFramePr>
        <p:xfrm>
          <a:off x="107504" y="2434431"/>
          <a:ext cx="6783714" cy="1839325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6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İLÇE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TOPLAM YURT SAYISI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KAPASİTE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BARINAN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DOLULUK ORANI (%)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 İLÇESİ TEMEL EĞİTİM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3701211911"/>
              </p:ext>
            </p:extLst>
          </p:nvPr>
        </p:nvGraphicFramePr>
        <p:xfrm>
          <a:off x="7072330" y="1785926"/>
          <a:ext cx="1571636" cy="45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52644"/>
              </p:ext>
            </p:extLst>
          </p:nvPr>
        </p:nvGraphicFramePr>
        <p:xfrm>
          <a:off x="107504" y="4293096"/>
          <a:ext cx="6783714" cy="892122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6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2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 İLÇESİ ORTAÖĞRETİM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%63.41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16" y="214291"/>
            <a:ext cx="1116788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58284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ÖZEL </a:t>
            </a:r>
            <a:r>
              <a:rPr lang="tr-TR" sz="2800" dirty="0" smtClean="0">
                <a:latin typeface="Candara" panose="020E0502030303020204" pitchFamily="34" charset="0"/>
              </a:rPr>
              <a:t> TEMEL EĞİTİM YURTLARI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83509"/>
              </p:ext>
            </p:extLst>
          </p:nvPr>
        </p:nvGraphicFramePr>
        <p:xfrm>
          <a:off x="214282" y="3357562"/>
          <a:ext cx="6783714" cy="1839325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6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İLÇE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TOPLAM YURT SAYISI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KAPASİTE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BARINAN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DOLULUK ORANI (%)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 İLÇESİ TEMEL EĞİTİM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38,52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3701211911"/>
              </p:ext>
            </p:extLst>
          </p:nvPr>
        </p:nvGraphicFramePr>
        <p:xfrm>
          <a:off x="7072330" y="1785926"/>
          <a:ext cx="1571636" cy="45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32" y="214291"/>
            <a:ext cx="1056371" cy="842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624736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15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</a:t>
            </a:r>
            <a:r>
              <a:rPr lang="tr-TR" sz="1200" b="1" spc="300" dirty="0" smtClean="0">
                <a:solidFill>
                  <a:prstClr val="black"/>
                </a:solidFill>
              </a:rPr>
              <a:t>BAŞİSKELE  </a:t>
            </a:r>
            <a:r>
              <a:rPr lang="tr-TR" sz="1200" b="1" spc="300" dirty="0">
                <a:solidFill>
                  <a:prstClr val="black"/>
                </a:solidFill>
              </a:rPr>
              <a:t>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04017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İLÇE </a:t>
            </a:r>
            <a:r>
              <a:rPr lang="tr-TR" sz="2800" dirty="0">
                <a:latin typeface="Candara" panose="020E0502030303020204" pitchFamily="34" charset="0"/>
              </a:rPr>
              <a:t>GENELİ 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RESMİ </a:t>
            </a:r>
            <a:r>
              <a:rPr lang="tr-TR" sz="2800" dirty="0">
                <a:latin typeface="Candara" panose="020E0502030303020204" pitchFamily="34" charset="0"/>
              </a:rPr>
              <a:t>– ÖZEL OKUL/KURUM SAYILARI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77029"/>
              </p:ext>
            </p:extLst>
          </p:nvPr>
        </p:nvGraphicFramePr>
        <p:xfrm>
          <a:off x="214282" y="1857364"/>
          <a:ext cx="8727765" cy="47302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50084">
                  <a:extLst>
                    <a:ext uri="{9D8B030D-6E8A-4147-A177-3AD203B41FA5}">
                      <a16:colId xmlns:a16="http://schemas.microsoft.com/office/drawing/2014/main" val="22155052"/>
                    </a:ext>
                  </a:extLst>
                </a:gridCol>
                <a:gridCol w="1516694">
                  <a:extLst>
                    <a:ext uri="{9D8B030D-6E8A-4147-A177-3AD203B41FA5}">
                      <a16:colId xmlns:a16="http://schemas.microsoft.com/office/drawing/2014/main" val="3597598149"/>
                    </a:ext>
                  </a:extLst>
                </a:gridCol>
                <a:gridCol w="1360963">
                  <a:extLst>
                    <a:ext uri="{9D8B030D-6E8A-4147-A177-3AD203B41FA5}">
                      <a16:colId xmlns:a16="http://schemas.microsoft.com/office/drawing/2014/main" val="4078165447"/>
                    </a:ext>
                  </a:extLst>
                </a:gridCol>
                <a:gridCol w="1300024">
                  <a:extLst>
                    <a:ext uri="{9D8B030D-6E8A-4147-A177-3AD203B41FA5}">
                      <a16:colId xmlns:a16="http://schemas.microsoft.com/office/drawing/2014/main" val="4009555117"/>
                    </a:ext>
                  </a:extLst>
                </a:gridCol>
              </a:tblGrid>
              <a:tr h="24522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EĞİTİM KADEMESİ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RESMİ KURUM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ÖZEL KURUM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3271149999"/>
                  </a:ext>
                </a:extLst>
              </a:tr>
              <a:tr h="39911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OKUL ÖNCESİ EĞİTİM KURUMLARI </a:t>
                      </a:r>
                    </a:p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(Bağımsız</a:t>
                      </a:r>
                      <a:r>
                        <a:rPr lang="tr-TR" sz="1200" b="1" u="none" strike="noStrike" baseline="0" dirty="0">
                          <a:effectLst/>
                        </a:rPr>
                        <a:t> Anaokulları)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4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n-lt"/>
                        </a:rPr>
                        <a:t>3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n-lt"/>
                        </a:rPr>
                        <a:t>11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n-lt"/>
                        </a:rPr>
                        <a:t>14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2324140623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İLKOKUL EĞİTİM KURUMLARI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4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725400603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İLKOKUL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n-lt"/>
                        </a:rPr>
                        <a:t>22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n-lt"/>
                        </a:rPr>
                        <a:t>10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+mn-lt"/>
                        </a:rPr>
                        <a:t>32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997804775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İLKOKUL (ÖZEL EĞİTİM)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2830204030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ORTAOKUL EĞİTİM KURUMLARI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4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3248567440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ORTAOKUL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3053544198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ORTAOKUL (ÖZEL</a:t>
                      </a:r>
                      <a:r>
                        <a:rPr lang="tr-TR" sz="1200" u="none" strike="noStrike" baseline="0" dirty="0">
                          <a:effectLst/>
                        </a:rPr>
                        <a:t> EĞİTİM</a:t>
                      </a:r>
                      <a:r>
                        <a:rPr lang="tr-TR" sz="1200" u="none" strike="noStrike" dirty="0">
                          <a:effectLst/>
                        </a:rPr>
                        <a:t>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909490211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ORTAOKUL (İMAM-HATİP)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2806523213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KOÜ MÜZİK VE BALE ORTAOKULU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ORTAÖĞRETİM EĞİTİM KURUMLARI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4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2166742749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u="none" strike="noStrike" dirty="0">
                          <a:effectLst/>
                        </a:rPr>
                        <a:t>GENEL ORTAÖĞRETİM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49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3161807253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u="none" strike="noStrike" dirty="0">
                          <a:effectLst/>
                        </a:rPr>
                        <a:t>MESLEKİ VE TEKNİK EĞİTİM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3049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2216279072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ORTAÖĞRETİM (ÖZEL EĞİTİM)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729559852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ORTAÖĞRETİM (İMAM-HATİP)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742058299"/>
                  </a:ext>
                </a:extLst>
              </a:tr>
              <a:tr h="27024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KOÜ MÜZİK VE SAHNE SANATLARI LİSESİ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9573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36" marR="11836" marT="1183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46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OKULLAR TOPLAMI </a:t>
                      </a:r>
                      <a:r>
                        <a:rPr lang="tr-TR" sz="1600" b="1" u="none" strike="noStrike" dirty="0">
                          <a:solidFill>
                            <a:schemeClr val="bg2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tr-TR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tr-TR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tr-TR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tr-TR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357554" y="1428736"/>
            <a:ext cx="2938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rgbClr val="373545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373545"/>
                  </a:fgClr>
                  <a:bgClr>
                    <a:srgbClr val="37354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373545">
                      <a:lumMod val="75000"/>
                    </a:srgbClr>
                  </a:outerShdw>
                </a:effectLst>
                <a:latin typeface="Calibri" panose="020F0502020204030204" pitchFamily="34" charset="0"/>
              </a:rPr>
              <a:t>OKULLARIMIZ</a:t>
            </a:r>
            <a:endParaRPr lang="tr-TR" sz="2800" b="1" dirty="0">
              <a:ln w="12700">
                <a:solidFill>
                  <a:srgbClr val="373545">
                    <a:lumMod val="75000"/>
                  </a:srgbClr>
                </a:solidFill>
                <a:prstDash val="solid"/>
              </a:ln>
              <a:pattFill prst="dkUpDiag">
                <a:fgClr>
                  <a:srgbClr val="373545"/>
                </a:fgClr>
                <a:bgClr>
                  <a:srgbClr val="37354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373545">
                    <a:lumMod val="75000"/>
                  </a:srgbClr>
                </a:outerShdw>
              </a:effectLst>
            </a:endParaRPr>
          </a:p>
        </p:txBody>
      </p:sp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65" y="160690"/>
            <a:ext cx="1062406" cy="914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35774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153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latin typeface="Candara" panose="020E0502030303020204" pitchFamily="34" charset="0"/>
              </a:rPr>
              <a:t>ÖZEL YÜKSEKÖĞRENİM YURTLARI</a:t>
            </a:r>
            <a:endParaRPr lang="tr-TR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63184"/>
              </p:ext>
            </p:extLst>
          </p:nvPr>
        </p:nvGraphicFramePr>
        <p:xfrm>
          <a:off x="207241" y="2393376"/>
          <a:ext cx="6667572" cy="2112550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114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0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İLÇE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TOPLAM YURT SAYISI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KAPASİTE</a:t>
                      </a:r>
                      <a:endParaRPr lang="tr-TR" sz="20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BARINAN</a:t>
                      </a:r>
                      <a:endParaRPr lang="tr-TR" sz="20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DOLULUK ORANI (%)</a:t>
                      </a:r>
                      <a:endParaRPr lang="tr-TR" sz="20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BAŞİSKELE İLÇESİ</a:t>
                      </a:r>
                      <a:endParaRPr lang="tr-TR" sz="1400" b="1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20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%0</a:t>
                      </a:r>
                      <a:endParaRPr lang="tr-TR" sz="20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488A3">
                            <a:tint val="66000"/>
                            <a:satMod val="160000"/>
                          </a:srgbClr>
                        </a:gs>
                        <a:gs pos="50000">
                          <a:srgbClr val="6488A3">
                            <a:tint val="44500"/>
                            <a:satMod val="160000"/>
                          </a:srgbClr>
                        </a:gs>
                        <a:gs pos="100000">
                          <a:srgbClr val="6488A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1841994094"/>
              </p:ext>
            </p:extLst>
          </p:nvPr>
        </p:nvGraphicFramePr>
        <p:xfrm>
          <a:off x="6948266" y="1556793"/>
          <a:ext cx="2032772" cy="50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4290"/>
            <a:ext cx="1152128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480720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41107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79717" y="6480720"/>
            <a:ext cx="562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.: BAŞİSKELE İLÇE   MİLLİ EĞİTİM MÜDÜRLÜĞÜ :.</a:t>
            </a:r>
            <a:endParaRPr kumimoji="0" lang="tr-TR" sz="1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dirty="0" smtClean="0">
                <a:latin typeface="Candara" panose="020E0502030303020204" pitchFamily="34" charset="0"/>
              </a:rPr>
              <a:t>BAŞİSKELE İLÇESİ </a:t>
            </a:r>
            <a:br>
              <a:rPr lang="tr-TR" sz="2400" dirty="0" smtClean="0">
                <a:latin typeface="Candara" panose="020E0502030303020204" pitchFamily="34" charset="0"/>
              </a:rPr>
            </a:br>
            <a:r>
              <a:rPr lang="da-DK" sz="2400" dirty="0" smtClean="0">
                <a:latin typeface="Candara" panose="020E0502030303020204" pitchFamily="34" charset="0"/>
              </a:rPr>
              <a:t>DESTEKLEME </a:t>
            </a:r>
            <a:r>
              <a:rPr lang="da-DK" sz="2400" dirty="0">
                <a:latin typeface="Candara" panose="020E0502030303020204" pitchFamily="34" charset="0"/>
              </a:rPr>
              <a:t>ve YETİŞTİRME KURSLARI </a:t>
            </a:r>
            <a:br>
              <a:rPr lang="da-DK" sz="2400" dirty="0">
                <a:latin typeface="Candara" panose="020E0502030303020204" pitchFamily="34" charset="0"/>
              </a:rPr>
            </a:br>
            <a:r>
              <a:rPr lang="da-DK" sz="2400" dirty="0">
                <a:latin typeface="Candara" panose="020E0502030303020204" pitchFamily="34" charset="0"/>
              </a:rPr>
              <a:t>KATILIM VERİLERİ (</a:t>
            </a:r>
            <a:r>
              <a:rPr lang="da-DK" sz="2400" dirty="0" smtClean="0">
                <a:latin typeface="Candara" panose="020E0502030303020204" pitchFamily="34" charset="0"/>
              </a:rPr>
              <a:t>201</a:t>
            </a:r>
            <a:r>
              <a:rPr lang="tr-TR" sz="2400" dirty="0" smtClean="0">
                <a:latin typeface="Candara" panose="020E0502030303020204" pitchFamily="34" charset="0"/>
              </a:rPr>
              <a:t>8-2019 ve 2019-2020)</a:t>
            </a:r>
            <a:r>
              <a:rPr lang="da-DK" sz="2400" dirty="0" smtClean="0">
                <a:latin typeface="Candara" panose="020E0502030303020204" pitchFamily="34" charset="0"/>
              </a:rPr>
              <a:t> </a:t>
            </a:r>
            <a:endParaRPr lang="da-DK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05042"/>
              </p:ext>
            </p:extLst>
          </p:nvPr>
        </p:nvGraphicFramePr>
        <p:xfrm>
          <a:off x="179508" y="1706170"/>
          <a:ext cx="5150136" cy="2360538"/>
        </p:xfrm>
        <a:graphic>
          <a:graphicData uri="http://schemas.openxmlformats.org/drawingml/2006/table">
            <a:tbl>
              <a:tblPr/>
              <a:tblGrid>
                <a:gridCol w="89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86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2018-2019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4C1D6"/>
                        </a:gs>
                        <a:gs pos="50000">
                          <a:srgbClr val="D0D8E4"/>
                        </a:gs>
                        <a:gs pos="100000">
                          <a:srgbClr val="E8EBF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8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İlçe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Ortaokul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Lise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5-12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Halk Eğitim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kursiyer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9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BAŞİSKELE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TOPLAM ÖĞR. SAYISI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 5.319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4.246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9.565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KURSİYER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6.317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</a:pP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ORAN %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75,63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09584"/>
              </p:ext>
            </p:extLst>
          </p:nvPr>
        </p:nvGraphicFramePr>
        <p:xfrm>
          <a:off x="179508" y="4228020"/>
          <a:ext cx="5150135" cy="1844185"/>
        </p:xfrm>
        <a:graphic>
          <a:graphicData uri="http://schemas.openxmlformats.org/drawingml/2006/table">
            <a:tbl>
              <a:tblPr/>
              <a:tblGrid>
                <a:gridCol w="866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3245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79094"/>
                        </a:gs>
                        <a:gs pos="50000">
                          <a:srgbClr val="E4BDBF"/>
                        </a:gs>
                        <a:gs pos="100000">
                          <a:srgbClr val="F1DFE0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İlçe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Ortaokul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Lise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5-12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Halk Eğitim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kursiyer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04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BAŞİSKELE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TOPLAM ÖĞR. SAYISI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 5.544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4.330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 9.874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KURSİYER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</a:pP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ORAN %</a:t>
                      </a: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61" marR="8161" marT="816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61,96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4" marR="7754" marT="7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afik 12"/>
          <p:cNvGraphicFramePr/>
          <p:nvPr>
            <p:extLst>
              <p:ext uri="{D42A27DB-BD31-4B8C-83A1-F6EECF244321}">
                <p14:modId xmlns:p14="http://schemas.microsoft.com/office/powerpoint/2010/main" val="690298547"/>
              </p:ext>
            </p:extLst>
          </p:nvPr>
        </p:nvGraphicFramePr>
        <p:xfrm>
          <a:off x="5573486" y="1690941"/>
          <a:ext cx="3265714" cy="495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Dikdörtgen"/>
          <p:cNvSpPr/>
          <p:nvPr/>
        </p:nvSpPr>
        <p:spPr>
          <a:xfrm>
            <a:off x="214282" y="6143644"/>
            <a:ext cx="5143536" cy="216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tx1"/>
                </a:solidFill>
              </a:rPr>
              <a:t>2019-2020 VERİ GİRİŞLERİ DEVAM ETMEKTEDİR.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74" y="214290"/>
            <a:ext cx="1103529" cy="864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35302" y="1078871"/>
            <a:ext cx="993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 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latin typeface="Candara" panose="020E0502030303020204" pitchFamily="34" charset="0"/>
              </a:rPr>
              <a:t>BAŞİSKELE İLÇESİ </a:t>
            </a:r>
            <a:br>
              <a:rPr lang="tr-TR" sz="3200" dirty="0" smtClean="0">
                <a:latin typeface="Candara" panose="020E0502030303020204" pitchFamily="34" charset="0"/>
              </a:rPr>
            </a:br>
            <a:r>
              <a:rPr lang="tr-TR" sz="3200" dirty="0" smtClean="0">
                <a:latin typeface="Candara" panose="020E0502030303020204" pitchFamily="34" charset="0"/>
              </a:rPr>
              <a:t>ÖZEL </a:t>
            </a:r>
            <a:r>
              <a:rPr lang="tr-TR" sz="3200" dirty="0">
                <a:latin typeface="Candara" panose="020E0502030303020204" pitchFamily="34" charset="0"/>
              </a:rPr>
              <a:t>EĞİTİM VERİLERİ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8607"/>
              </p:ext>
            </p:extLst>
          </p:nvPr>
        </p:nvGraphicFramePr>
        <p:xfrm>
          <a:off x="252403" y="1665557"/>
          <a:ext cx="8639193" cy="1633507"/>
        </p:xfrm>
        <a:graphic>
          <a:graphicData uri="http://schemas.openxmlformats.org/drawingml/2006/table">
            <a:tbl>
              <a:tblPr firstRow="1" firstCol="1" bandRow="1"/>
              <a:tblGrid>
                <a:gridCol w="126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8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2869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RESMİ</a:t>
                      </a:r>
                      <a:r>
                        <a:rPr lang="tr-TR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ÖZEL EĞİTİM OKULLARI (Bağımsız )</a:t>
                      </a:r>
                      <a:endParaRPr lang="tr-TR" sz="1800" b="1" i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0066">
                            <a:tint val="66000"/>
                            <a:satMod val="160000"/>
                          </a:srgbClr>
                        </a:gs>
                        <a:gs pos="50000">
                          <a:srgbClr val="CC0066">
                            <a:tint val="44500"/>
                            <a:satMod val="160000"/>
                          </a:srgbClr>
                        </a:gs>
                        <a:gs pos="100000">
                          <a:srgbClr val="CC00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b="1" i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400" b="1" i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Kurum Sayısı</a:t>
                      </a:r>
                      <a:endParaRPr lang="tr-TR" sz="1200" b="1" i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tr-TR" sz="16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cudu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tr-TR" sz="16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cudu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3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Kız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Ücretli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Kadrolu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2"/>
                          </a:solidFill>
                          <a:effectLst/>
                          <a:latin typeface="Arial TUR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Özel</a:t>
                      </a:r>
                      <a:r>
                        <a:rPr lang="tr-TR" sz="1200" b="1" baseline="0" dirty="0" smtClean="0">
                          <a:solidFill>
                            <a:schemeClr val="tx2"/>
                          </a:solidFill>
                          <a:effectLst/>
                          <a:latin typeface="Arial TUR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Eğitim Okulları</a:t>
                      </a:r>
                      <a:endParaRPr lang="tr-TR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</a:t>
                      </a:r>
                      <a:endParaRPr lang="tr-TR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83836"/>
              </p:ext>
            </p:extLst>
          </p:nvPr>
        </p:nvGraphicFramePr>
        <p:xfrm>
          <a:off x="231816" y="4214833"/>
          <a:ext cx="8666092" cy="1683405"/>
        </p:xfrm>
        <a:graphic>
          <a:graphicData uri="http://schemas.openxmlformats.org/drawingml/2006/table">
            <a:tbl>
              <a:tblPr firstRow="1" firstCol="1" bandRow="1"/>
              <a:tblGrid>
                <a:gridCol w="149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0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663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RESMİ</a:t>
                      </a:r>
                      <a:r>
                        <a:rPr lang="tr-TR" sz="2000" b="1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ÖZEL EĞİTİM SINIFLARI ( Diğer Okullar Bünyesinde )</a:t>
                      </a:r>
                      <a:endParaRPr lang="tr-TR" sz="2000" b="1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Öğretmen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Şube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Kız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Ücretli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Kad</a:t>
                      </a:r>
                      <a:r>
                        <a:rPr lang="tr-TR" sz="1600" b="1" i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rolu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İLÇE </a:t>
                      </a:r>
                      <a:r>
                        <a:rPr lang="tr-TR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tr-T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252403" y="3808701"/>
            <a:ext cx="3461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prstClr val="black"/>
                </a:solidFill>
              </a:rPr>
              <a:t>NOT : SADECE ÖZEL EĞİTİM OKULLARI ALINMIŞTIR</a:t>
            </a:r>
            <a:endParaRPr lang="tr-TR" sz="1400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4291"/>
            <a:ext cx="1072660" cy="941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6249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07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700" dirty="0" smtClean="0">
                <a:latin typeface="Candara" panose="020E0502030303020204" pitchFamily="34" charset="0"/>
              </a:rPr>
              <a:t>BAŞİSKELE İLÇESİ </a:t>
            </a:r>
            <a:br>
              <a:rPr lang="tr-TR" sz="2700" dirty="0" smtClean="0">
                <a:latin typeface="Candara" panose="020E0502030303020204" pitchFamily="34" charset="0"/>
              </a:rPr>
            </a:br>
            <a:r>
              <a:rPr lang="tr-TR" sz="2700" dirty="0" smtClean="0">
                <a:latin typeface="Candara" panose="020E0502030303020204" pitchFamily="34" charset="0"/>
              </a:rPr>
              <a:t>KAYNAŞTIRMA </a:t>
            </a:r>
            <a:r>
              <a:rPr lang="tr-TR" sz="2700" dirty="0">
                <a:latin typeface="Candara" panose="020E0502030303020204" pitchFamily="34" charset="0"/>
              </a:rPr>
              <a:t>EĞİTİMİNE TABİ ÖĞRENCİ SAYILARI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49780"/>
              </p:ext>
            </p:extLst>
          </p:nvPr>
        </p:nvGraphicFramePr>
        <p:xfrm>
          <a:off x="251520" y="1902963"/>
          <a:ext cx="8497511" cy="2984918"/>
        </p:xfrm>
        <a:graphic>
          <a:graphicData uri="http://schemas.openxmlformats.org/drawingml/2006/table">
            <a:tbl>
              <a:tblPr/>
              <a:tblGrid>
                <a:gridCol w="138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819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BAŞİSKELEİLÇESİ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CFDA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KAYNAŞTIRMA EĞİTİMİNE TABİ ÖĞRENCİ SAYILARI</a:t>
                      </a:r>
                      <a:endParaRPr lang="tr-TR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0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İLKOKUL</a:t>
                      </a:r>
                    </a:p>
                    <a:p>
                      <a:pPr algn="ctr" fontAlgn="ctr"/>
                      <a:r>
                        <a:rPr lang="tr-TR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ORTAOKUL</a:t>
                      </a:r>
                      <a:endParaRPr lang="tr-TR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LİSE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İŞİTME ENGELLİLER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GÖRME ENGELLİLER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690">
                <a:tc vMerge="1">
                  <a:txBody>
                    <a:bodyPr/>
                    <a:lstStyle/>
                    <a:p>
                      <a:pPr algn="ctr" fontAlgn="ctr"/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86</a:t>
                      </a:r>
                      <a:endParaRPr lang="tr-TR" sz="3200" b="1" i="0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86</a:t>
                      </a:r>
                      <a:endParaRPr lang="tr-TR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6E8F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26E8F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26E8F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48" y="214291"/>
            <a:ext cx="1082255" cy="858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0966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 smtClean="0">
                <a:latin typeface="Candara" panose="020E0502030303020204" pitchFamily="34" charset="0"/>
              </a:rPr>
              <a:t>BAŞİSKELE İLÇESİ, FATİH </a:t>
            </a:r>
            <a:r>
              <a:rPr lang="tr-TR" sz="3600" dirty="0">
                <a:latin typeface="Candara" panose="020E0502030303020204" pitchFamily="34" charset="0"/>
              </a:rPr>
              <a:t>PROJESİ </a:t>
            </a:r>
            <a:r>
              <a:rPr lang="tr-TR" sz="3200" dirty="0">
                <a:latin typeface="Candara" panose="020E0502030303020204" pitchFamily="34" charset="0"/>
              </a:rPr>
              <a:t/>
            </a:r>
            <a:br>
              <a:rPr lang="tr-TR" sz="3200" dirty="0">
                <a:latin typeface="Candara" panose="020E0502030303020204" pitchFamily="34" charset="0"/>
              </a:rPr>
            </a:br>
            <a:r>
              <a:rPr lang="tr-TR" sz="2700" dirty="0">
                <a:latin typeface="Candara" panose="020E0502030303020204" pitchFamily="34" charset="0"/>
              </a:rPr>
              <a:t>ETKİLEŞİMLİ TAHTA ve TABLET BİLGİSAYAR VERİLERİ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03156"/>
              </p:ext>
            </p:extLst>
          </p:nvPr>
        </p:nvGraphicFramePr>
        <p:xfrm>
          <a:off x="287524" y="3219425"/>
          <a:ext cx="8568952" cy="2230701"/>
        </p:xfrm>
        <a:graphic>
          <a:graphicData uri="http://schemas.openxmlformats.org/drawingml/2006/table">
            <a:tbl>
              <a:tblPr/>
              <a:tblGrid>
                <a:gridCol w="129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9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İL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FATİH PROJESİ </a:t>
                      </a:r>
                      <a:r>
                        <a:rPr lang="tr-T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KAPSAMINDA</a:t>
                      </a:r>
                      <a:r>
                        <a:rPr lang="tr-T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  <a:endParaRPr lang="tr-TR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Etkileşimli Tahta Takılan Okul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Etkileşimli Tahta Takılan Derslik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Kurulumu Devam Eden Etkileşimli Tahta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Tablet Dağıtımı Yapılan Okul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Tablet Dağıtımı Yapılan Öğretmen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Tablet Dağıtımı Yapılan Öğrenci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 İLÇESİ</a:t>
                      </a:r>
                      <a:endParaRPr lang="tr-TR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16</a:t>
                      </a:r>
                      <a:endParaRPr lang="tr-TR" sz="3200" b="1" i="1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380</a:t>
                      </a:r>
                      <a:endParaRPr lang="tr-TR" sz="3200" b="1" i="1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1" u="none" strike="noStrike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-</a:t>
                      </a:r>
                      <a:endParaRPr lang="tr-TR" sz="3200" b="1" i="1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6</a:t>
                      </a:r>
                      <a:endParaRPr lang="tr-TR" sz="3200" b="1" i="1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344</a:t>
                      </a:r>
                      <a:endParaRPr lang="tr-TR" sz="3200" b="1" i="1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binSketch" panose="020B0803050202020004" pitchFamily="34" charset="0"/>
                        </a:rPr>
                        <a:t>1,212</a:t>
                      </a:r>
                      <a:endParaRPr lang="tr-TR" sz="3200" b="1" i="1" u="none" strike="noStrike" dirty="0">
                        <a:solidFill>
                          <a:srgbClr val="000000"/>
                        </a:solidFill>
                        <a:effectLst/>
                        <a:latin typeface="CabinSketch" panose="020B08030502020200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024336" cy="1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66" y="214291"/>
            <a:ext cx="1015530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>
                <a:latin typeface="Candara" panose="020E0502030303020204" pitchFamily="34" charset="0"/>
              </a:rPr>
              <a:t>BAŞİSKELE İLÇESİ  2005 -2019 YILLARI ARASI</a:t>
            </a:r>
            <a:br>
              <a:rPr lang="tr-TR" sz="2400" dirty="0" smtClean="0">
                <a:latin typeface="Candara" panose="020E0502030303020204" pitchFamily="34" charset="0"/>
              </a:rPr>
            </a:br>
            <a:r>
              <a:rPr lang="tr-TR" sz="2400" dirty="0" smtClean="0">
                <a:latin typeface="Candara" panose="020E0502030303020204" pitchFamily="34" charset="0"/>
              </a:rPr>
              <a:t>ARGE </a:t>
            </a:r>
            <a:r>
              <a:rPr lang="tr-TR" sz="2400" dirty="0">
                <a:latin typeface="Candara" panose="020E0502030303020204" pitchFamily="34" charset="0"/>
              </a:rPr>
              <a:t>PROJELERİ KAPSAMINDA</a:t>
            </a:r>
            <a:br>
              <a:rPr lang="tr-TR" sz="2400" dirty="0">
                <a:latin typeface="Candara" panose="020E0502030303020204" pitchFamily="34" charset="0"/>
              </a:rPr>
            </a:br>
            <a:r>
              <a:rPr lang="tr-TR" sz="2400" dirty="0">
                <a:latin typeface="Candara" panose="020E0502030303020204" pitchFamily="34" charset="0"/>
              </a:rPr>
              <a:t>İLÇE GENELİ YURT DIŞI ÇIKIŞ </a:t>
            </a:r>
            <a:r>
              <a:rPr lang="tr-TR" sz="2400" dirty="0" smtClean="0">
                <a:latin typeface="Candara" panose="020E0502030303020204" pitchFamily="34" charset="0"/>
              </a:rPr>
              <a:t>İSTATİSTİKLERİ</a:t>
            </a:r>
            <a:endParaRPr lang="tr-TR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01625"/>
              </p:ext>
            </p:extLst>
          </p:nvPr>
        </p:nvGraphicFramePr>
        <p:xfrm>
          <a:off x="151907" y="2444595"/>
          <a:ext cx="8668564" cy="2208620"/>
        </p:xfrm>
        <a:graphic>
          <a:graphicData uri="http://schemas.openxmlformats.org/drawingml/2006/table">
            <a:tbl>
              <a:tblPr/>
              <a:tblGrid>
                <a:gridCol w="190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6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İLÇE ADI</a:t>
                      </a:r>
                      <a:endParaRPr lang="tr-TR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22" marR="7522" marT="7522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mpd="sng">
                      <a:solidFill>
                        <a:srgbClr val="94A43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Öğrenci Sayısı</a:t>
                      </a:r>
                      <a:endParaRPr lang="tr-TR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22" marR="7522" marT="7522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Öğretmen Sayısı</a:t>
                      </a:r>
                      <a:endParaRPr lang="tr-TR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22" marR="7522" marT="7522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İdareci Sayısı</a:t>
                      </a:r>
                      <a:endParaRPr lang="tr-TR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22" marR="7522" marT="7522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2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Giden Toplam</a:t>
                      </a:r>
                      <a:endParaRPr lang="tr-TR" sz="20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22" marR="7522" marT="7522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800" u="none" strike="noStrike" dirty="0" smtClean="0">
                          <a:effectLst/>
                        </a:rPr>
                        <a:t>BAŞİSKELE İLÇESİ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22" marR="7522" marT="7522" marB="0" anchor="ctr">
                    <a:lnL w="12700" cmpd="sng">
                      <a:solidFill>
                        <a:srgbClr val="94A43E"/>
                      </a:solidFill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4A43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  <a:endParaRPr lang="tr-TR" sz="2400" b="0" i="0" u="none" strike="noStrike" dirty="0">
                        <a:solidFill>
                          <a:srgbClr val="3C474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tr-TR" sz="2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171</a:t>
                      </a:r>
                      <a:endParaRPr lang="tr-TR" sz="2400" b="0" i="0" u="none" strike="noStrike" dirty="0">
                        <a:solidFill>
                          <a:srgbClr val="3C474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tr-TR" sz="2400" b="0" i="0" u="none" strike="noStrike" dirty="0" smtClean="0">
                          <a:solidFill>
                            <a:srgbClr val="3C474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</a:t>
                      </a:r>
                      <a:endParaRPr lang="tr-TR" sz="2400" b="0" i="0" u="none" strike="noStrike" dirty="0">
                        <a:solidFill>
                          <a:srgbClr val="3C4743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tr-TR" sz="2400" b="1" i="0" u="none" strike="noStrike" dirty="0" smtClean="0">
                          <a:solidFill>
                            <a:srgbClr val="3C474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437</a:t>
                      </a:r>
                      <a:endParaRPr lang="tr-TR" sz="2400" b="1" i="0" u="none" strike="noStrike" dirty="0">
                        <a:solidFill>
                          <a:srgbClr val="3C4743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4A43E"/>
                      </a:solidFill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8" y="214291"/>
            <a:ext cx="944246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325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00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.:BAŞİSKELE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BAŞİSKELE İLÇESİ  SON 3 YILLIK </a:t>
            </a:r>
            <a:br>
              <a:rPr lang="tr-TR" sz="2800" dirty="0" smtClean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ÜCRETSİZ DERS KİTABI DAĞITIMI SAYISI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4693"/>
              </p:ext>
            </p:extLst>
          </p:nvPr>
        </p:nvGraphicFramePr>
        <p:xfrm>
          <a:off x="208680" y="2116807"/>
          <a:ext cx="8727766" cy="2946556"/>
        </p:xfrm>
        <a:graphic>
          <a:graphicData uri="http://schemas.openxmlformats.org/drawingml/2006/table">
            <a:tbl>
              <a:tblPr/>
              <a:tblGrid>
                <a:gridCol w="68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672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BAKANLIĞIMIZCA </a:t>
                      </a:r>
                      <a:r>
                        <a:rPr lang="tr-TR" sz="1600" b="1" u="none" strike="noStrike" dirty="0" smtClean="0">
                          <a:effectLst/>
                        </a:rPr>
                        <a:t>İLÇEMİZE GÖNDERİLEN,  </a:t>
                      </a:r>
                      <a:r>
                        <a:rPr lang="tr-TR" sz="1600" b="1" u="none" strike="noStrike" dirty="0">
                          <a:effectLst/>
                        </a:rPr>
                        <a:t>SON 3 ÖĞRETİM YILINA AİT ÜCRETSİZ DERS KİTAPLARI SAYISI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DC237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DDC237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DDC237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85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S.N.</a:t>
                      </a:r>
                      <a:endParaRPr lang="tr-TR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mpd="sng">
                      <a:solidFill>
                        <a:srgbClr val="94A43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9E8A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TESLİM NOKTASI </a:t>
                      </a:r>
                      <a:r>
                        <a:rPr lang="tr-TR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(DAĞITIM </a:t>
                      </a:r>
                      <a:r>
                        <a:rPr lang="tr-TR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MERKEZİ)</a:t>
                      </a:r>
                      <a:endParaRPr lang="tr-T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9E8A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BAĞLI İLÇELER</a:t>
                      </a:r>
                      <a:endParaRPr lang="tr-TR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mpd="sng">
                      <a:solidFill>
                        <a:srgbClr val="94A43E"/>
                      </a:solidFill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9E8A">
                        <a:lumMod val="40000"/>
                        <a:lumOff val="6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800" b="1" i="1" u="none" strike="noStrike" dirty="0">
                          <a:effectLst/>
                        </a:rPr>
                        <a:t>Yıllara Göre Kitap Sayısı</a:t>
                      </a:r>
                      <a:endParaRPr lang="tr-T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4A43E"/>
                      </a:solidFill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1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4A43E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4A43E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4A43E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  2018-2019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4A43E"/>
                      </a:solidFill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4A43E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4A43E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4A43E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2019-2020</a:t>
                      </a:r>
                      <a:endParaRPr lang="tr-TR" dirty="0"/>
                    </a:p>
                  </a:txBody>
                  <a:tcPr marL="8850" marR="8850" marT="8850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4A43E"/>
                      </a:solidFill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4A43E">
                            <a:lumMod val="60000"/>
                            <a:lumOff val="40000"/>
                            <a:tint val="66000"/>
                            <a:satMod val="160000"/>
                          </a:srgbClr>
                        </a:gs>
                        <a:gs pos="50000">
                          <a:srgbClr val="94A43E">
                            <a:lumMod val="60000"/>
                            <a:lumOff val="40000"/>
                            <a:tint val="44500"/>
                            <a:satMod val="160000"/>
                          </a:srgbClr>
                        </a:gs>
                        <a:gs pos="100000">
                          <a:srgbClr val="94A43E">
                            <a:lumMod val="60000"/>
                            <a:lumOff val="4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u="none" strike="noStrike" dirty="0" smtClean="0">
                          <a:effectLst/>
                        </a:rPr>
                        <a:t>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mpd="sng">
                      <a:solidFill>
                        <a:srgbClr val="94A43E"/>
                      </a:solidFill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4A43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4A43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</a:t>
                      </a: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4A43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265,281</a:t>
                      </a:r>
                      <a:endParaRPr lang="tr-TR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  174.482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mtClean="0"/>
                        <a:t>185.262</a:t>
                      </a:r>
                      <a:endParaRPr lang="tr-TR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4A43E"/>
                      </a:solidFill>
                    </a:lnR>
                    <a:lnT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43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32" y="214291"/>
            <a:ext cx="1091867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2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844" y="182880"/>
            <a:ext cx="8543956" cy="1102980"/>
          </a:xfrm>
        </p:spPr>
        <p:txBody>
          <a:bodyPr>
            <a:noAutofit/>
          </a:bodyPr>
          <a:lstStyle/>
          <a:p>
            <a:pPr algn="l"/>
            <a:r>
              <a:rPr lang="tr-TR" sz="2000" dirty="0" smtClean="0">
                <a:latin typeface="Candara" pitchFamily="34" charset="0"/>
              </a:rPr>
              <a:t>    İŞ SAĞLIĞI ve GÜVENLİĞİ EĞİTİMLERİ PERSONEL SAYISINA GÖRE</a:t>
            </a:r>
            <a:br>
              <a:rPr lang="tr-TR" sz="2000" dirty="0" smtClean="0">
                <a:latin typeface="Candara" pitchFamily="34" charset="0"/>
              </a:rPr>
            </a:br>
            <a:r>
              <a:rPr lang="tr-TR" sz="2000" dirty="0" smtClean="0">
                <a:latin typeface="Candara" pitchFamily="34" charset="0"/>
              </a:rPr>
              <a:t>                                     EĞİTİM TAMAMLAMA ORANLARI</a:t>
            </a:r>
            <a:endParaRPr lang="tr-TR" sz="2000" dirty="0">
              <a:latin typeface="Candara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449685"/>
              </p:ext>
            </p:extLst>
          </p:nvPr>
        </p:nvGraphicFramePr>
        <p:xfrm>
          <a:off x="285720" y="1714487"/>
          <a:ext cx="8643997" cy="478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75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Tamamlayan Okul Sayısı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Tamamlamayan Okul Sayısı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Toplam Okul Sayısı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Tamamlanma</a:t>
                      </a:r>
                      <a:r>
                        <a:rPr lang="tr-TR" sz="1100" baseline="0" dirty="0" smtClean="0"/>
                        <a:t> </a:t>
                      </a:r>
                    </a:p>
                    <a:p>
                      <a:r>
                        <a:rPr lang="tr-TR" sz="1100" baseline="0" dirty="0" smtClean="0"/>
                        <a:t>     Oranı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Acil Durum Planı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59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98.4</a:t>
                      </a:r>
                      <a:r>
                        <a:rPr lang="tr-TR" sz="1200" b="1" baseline="0" dirty="0" smtClean="0"/>
                        <a:t> </a:t>
                      </a:r>
                      <a:r>
                        <a:rPr lang="tr-TR" sz="1200" b="1" dirty="0" smtClean="0"/>
                        <a:t>%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pPr marL="0" indent="0"/>
                      <a:r>
                        <a:rPr lang="tr-TR" sz="1100" b="1" dirty="0" smtClean="0"/>
                        <a:t>Risk Değerlendirmesi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57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96,5%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131">
                <a:tc gridSpan="5">
                  <a:txBody>
                    <a:bodyPr/>
                    <a:lstStyle/>
                    <a:p>
                      <a:r>
                        <a:rPr lang="tr-TR" sz="1600" b="1" dirty="0" smtClean="0"/>
                        <a:t>                                          TEMEL İŞ SAĞLIĞI VE GÜVENLİĞİ EĞİTİMİ 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753">
                <a:tc>
                  <a:txBody>
                    <a:bodyPr/>
                    <a:lstStyle/>
                    <a:p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Eğitim Alan Çalışan Sayısı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Eğitim Alacak Çalışan Sayısı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Toplam Çalışan</a:t>
                      </a:r>
                      <a:r>
                        <a:rPr lang="tr-TR" sz="1100" b="1" baseline="0" dirty="0" smtClean="0"/>
                        <a:t> Sayısı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Tamamlanma </a:t>
                      </a:r>
                    </a:p>
                    <a:p>
                      <a:r>
                        <a:rPr lang="tr-TR" sz="1100" b="1" dirty="0" smtClean="0"/>
                        <a:t>      Oranı</a:t>
                      </a:r>
                      <a:endParaRPr lang="tr-T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657 Sayılı</a:t>
                      </a:r>
                      <a:r>
                        <a:rPr lang="tr-TR" sz="1100" b="1" baseline="0" dirty="0" smtClean="0"/>
                        <a:t> Kanuna Tabi Çalışanlar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1038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172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1210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85,8 % 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53"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4857 Sayılı Kanuna</a:t>
                      </a:r>
                      <a:r>
                        <a:rPr lang="tr-TR" sz="1100" b="1" baseline="0" dirty="0" smtClean="0"/>
                        <a:t> Tabi Çalışanlar (Kadrolu)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100 %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753"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Diğer (Hizmet alımı, </a:t>
                      </a:r>
                      <a:r>
                        <a:rPr lang="tr-TR" sz="1100" b="1" dirty="0" err="1" smtClean="0"/>
                        <a:t>işkur</a:t>
                      </a:r>
                      <a:r>
                        <a:rPr lang="tr-TR" sz="1100" b="1" dirty="0" smtClean="0"/>
                        <a:t> vb.)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235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158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393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59.8 %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131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TOPLAM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1275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330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1605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79,5 %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029687" y="1058424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4291"/>
            <a:ext cx="1043608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75959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 BAŞİSKELE 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BAŞİSKELE İLÇESİ, SIĞINMACI </a:t>
            </a:r>
            <a:r>
              <a:rPr lang="tr-TR" sz="2800" dirty="0">
                <a:latin typeface="Candara" panose="020E0502030303020204" pitchFamily="34" charset="0"/>
              </a:rPr>
              <a:t>ÖĞRENCİLERİN DURUMU </a:t>
            </a:r>
            <a:r>
              <a:rPr lang="tr-TR" sz="2800" dirty="0" smtClean="0">
                <a:latin typeface="Candara" panose="020E0502030303020204" pitchFamily="34" charset="0"/>
              </a:rPr>
              <a:t/>
            </a:r>
            <a:br>
              <a:rPr lang="tr-TR" sz="2800" dirty="0" smtClean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(</a:t>
            </a:r>
            <a:r>
              <a:rPr lang="tr-TR" sz="2800" dirty="0">
                <a:latin typeface="Candara" panose="020E0502030303020204" pitchFamily="34" charset="0"/>
              </a:rPr>
              <a:t>SURİYELİ ÖĞRENCİLER)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5" y="2318819"/>
            <a:ext cx="3172719" cy="2834295"/>
          </a:xfrm>
          <a:prstGeom prst="rect">
            <a:avLst/>
          </a:prstGeom>
        </p:spPr>
      </p:pic>
      <p:sp>
        <p:nvSpPr>
          <p:cNvPr id="11" name="Sağa Bükülü Ok 10"/>
          <p:cNvSpPr/>
          <p:nvPr/>
        </p:nvSpPr>
        <p:spPr>
          <a:xfrm>
            <a:off x="128187" y="2840547"/>
            <a:ext cx="906458" cy="1359288"/>
          </a:xfrm>
          <a:prstGeom prst="curvedRightArrow">
            <a:avLst/>
          </a:prstGeom>
          <a:gradFill rotWithShape="1">
            <a:gsLst>
              <a:gs pos="0">
                <a:srgbClr val="DDC237">
                  <a:satMod val="103000"/>
                  <a:lumMod val="102000"/>
                  <a:tint val="94000"/>
                </a:srgbClr>
              </a:gs>
              <a:gs pos="50000">
                <a:srgbClr val="DDC237">
                  <a:satMod val="110000"/>
                  <a:lumMod val="100000"/>
                  <a:shade val="100000"/>
                </a:srgbClr>
              </a:gs>
              <a:gs pos="100000">
                <a:srgbClr val="DDC23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tr-TR" kern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3" name="Sağa Bükülü Ok 12"/>
          <p:cNvSpPr/>
          <p:nvPr/>
        </p:nvSpPr>
        <p:spPr>
          <a:xfrm rot="13687050">
            <a:off x="1969622" y="4406118"/>
            <a:ext cx="940556" cy="1310009"/>
          </a:xfrm>
          <a:prstGeom prst="curvedRightArrow">
            <a:avLst/>
          </a:prstGeom>
          <a:gradFill rotWithShape="1">
            <a:gsLst>
              <a:gs pos="0">
                <a:srgbClr val="94A43E">
                  <a:satMod val="103000"/>
                  <a:lumMod val="102000"/>
                  <a:tint val="94000"/>
                </a:srgbClr>
              </a:gs>
              <a:gs pos="50000">
                <a:srgbClr val="94A43E">
                  <a:satMod val="110000"/>
                  <a:lumMod val="100000"/>
                  <a:shade val="100000"/>
                </a:srgbClr>
              </a:gs>
              <a:gs pos="100000">
                <a:srgbClr val="94A43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tr-TR" kern="0" smtClean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14" name="Sağa Bükülü Ok 13"/>
          <p:cNvSpPr/>
          <p:nvPr/>
        </p:nvSpPr>
        <p:spPr>
          <a:xfrm rot="6869691">
            <a:off x="2396007" y="1895692"/>
            <a:ext cx="906458" cy="1359288"/>
          </a:xfrm>
          <a:prstGeom prst="curvedRightArrow">
            <a:avLst/>
          </a:prstGeom>
          <a:gradFill rotWithShape="1">
            <a:gsLst>
              <a:gs pos="0">
                <a:srgbClr val="926E8F">
                  <a:satMod val="103000"/>
                  <a:lumMod val="102000"/>
                  <a:tint val="94000"/>
                </a:srgbClr>
              </a:gs>
              <a:gs pos="50000">
                <a:srgbClr val="926E8F">
                  <a:satMod val="110000"/>
                  <a:lumMod val="100000"/>
                  <a:shade val="100000"/>
                </a:srgbClr>
              </a:gs>
              <a:gs pos="100000">
                <a:srgbClr val="926E8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tr-TR" kern="0" smtClean="0">
              <a:solidFill>
                <a:srgbClr val="3C4743"/>
              </a:solidFill>
              <a:latin typeface="Calibri"/>
            </a:endParaRPr>
          </a:p>
        </p:txBody>
      </p:sp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52800"/>
              </p:ext>
            </p:extLst>
          </p:nvPr>
        </p:nvGraphicFramePr>
        <p:xfrm>
          <a:off x="3872141" y="1731399"/>
          <a:ext cx="5108896" cy="1596312"/>
        </p:xfrm>
        <a:graphic>
          <a:graphicData uri="http://schemas.openxmlformats.org/drawingml/2006/table">
            <a:tbl>
              <a:tblPr/>
              <a:tblGrid>
                <a:gridCol w="160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7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İLÇE OKULLAŞMA YÜZDELERİ ( ÖRGÜN EĞİTİM ÇAĞI )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33F69">
                            <a:tint val="66000"/>
                            <a:satMod val="160000"/>
                          </a:srgbClr>
                        </a:gs>
                        <a:gs pos="50000">
                          <a:srgbClr val="533F69">
                            <a:tint val="44500"/>
                            <a:satMod val="160000"/>
                          </a:srgbClr>
                        </a:gs>
                        <a:gs pos="100000">
                          <a:srgbClr val="533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400" b="1" i="0" u="none" strike="noStrike" dirty="0">
                        <a:solidFill>
                          <a:srgbClr val="FCFAFC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3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200" b="1" i="0" u="none" strike="noStrike" dirty="0">
                        <a:solidFill>
                          <a:srgbClr val="FCFAF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3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500" b="0" i="0" u="none" strike="noStrike" dirty="0">
                        <a:solidFill>
                          <a:srgbClr val="FCFAF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31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tr-TR" sz="1500" b="0" i="0" u="none" strike="noStrike" dirty="0">
                        <a:solidFill>
                          <a:srgbClr val="FCFAFC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3F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400" b="1" i="0" u="none" strike="noStrike" dirty="0" smtClean="0">
                          <a:solidFill>
                            <a:srgbClr val="FCFAFC"/>
                          </a:solidFill>
                          <a:effectLst/>
                          <a:latin typeface="Franklin Gothic Book" panose="020B0503020102020204" pitchFamily="34" charset="0"/>
                        </a:rPr>
                        <a:t>ÇAĞ </a:t>
                      </a:r>
                      <a:r>
                        <a:rPr lang="tr-TR" sz="1400" b="1" i="0" u="none" strike="noStrike" dirty="0">
                          <a:solidFill>
                            <a:srgbClr val="FCFAFC"/>
                          </a:solidFill>
                          <a:effectLst/>
                          <a:latin typeface="Franklin Gothic Book" panose="020B0503020102020204" pitchFamily="34" charset="0"/>
                        </a:rPr>
                        <a:t>NÜFUSU</a:t>
                      </a: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3F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FCFAFC"/>
                          </a:solidFill>
                          <a:effectLst/>
                          <a:latin typeface="Calibri" panose="020F0502020204030204" pitchFamily="34" charset="0"/>
                        </a:rPr>
                        <a:t>OKULLAŞAN ÖĞRENCİ SAYISI</a:t>
                      </a: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3F6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tr-TR" sz="1500" b="0" i="0" u="none" strike="noStrike" dirty="0">
                          <a:solidFill>
                            <a:srgbClr val="FCFAFC"/>
                          </a:solidFill>
                          <a:effectLst/>
                          <a:latin typeface="Calibri" panose="020F0502020204030204" pitchFamily="34" charset="0"/>
                        </a:rPr>
                        <a:t>YÜZDE (%)</a:t>
                      </a:r>
                    </a:p>
                  </a:txBody>
                  <a:tcPr marL="7248" marR="7248" marT="72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3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BAŞİSKELE</a:t>
                      </a:r>
                      <a:r>
                        <a:rPr lang="tr-TR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İLÇESİ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stellar" panose="020A0402060406010301" pitchFamily="18" charset="0"/>
                        </a:rPr>
                        <a:t>1063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stellar" panose="020A0402060406010301" pitchFamily="18" charset="0"/>
                        </a:rPr>
                        <a:t>642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400" b="1" i="0" u="none" strike="noStrike" smtClean="0">
                          <a:solidFill>
                            <a:schemeClr val="tx1"/>
                          </a:solidFill>
                          <a:effectLst/>
                          <a:latin typeface="Castellar" panose="020A0402060406010301" pitchFamily="18" charset="0"/>
                        </a:rPr>
                        <a:t>% 60.40</a:t>
                      </a:r>
                      <a:endParaRPr lang="tr-TR" sz="2400" b="1" i="0" u="none" strike="noStrike" dirty="0">
                        <a:solidFill>
                          <a:schemeClr val="tx1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07144"/>
              </p:ext>
            </p:extLst>
          </p:nvPr>
        </p:nvGraphicFramePr>
        <p:xfrm>
          <a:off x="3872141" y="3953476"/>
          <a:ext cx="5108896" cy="1612535"/>
        </p:xfrm>
        <a:graphic>
          <a:graphicData uri="http://schemas.openxmlformats.org/drawingml/2006/table">
            <a:tbl>
              <a:tblPr/>
              <a:tblGrid>
                <a:gridCol w="164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90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50" b="1" i="1" dirty="0" smtClean="0"/>
                        <a:t>Yabancı Öğrencilere Yönelik Açılan </a:t>
                      </a:r>
                      <a:br>
                        <a:rPr lang="tr-TR" sz="1750" b="1" i="1" dirty="0" smtClean="0"/>
                      </a:br>
                      <a:r>
                        <a:rPr lang="tr-TR" sz="1750" b="1" i="1" dirty="0" smtClean="0"/>
                        <a:t>Türkçe Okuma-yazma Kurslarına İlişkin Sayısal Veriler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DC237">
                            <a:tint val="66000"/>
                            <a:satMod val="160000"/>
                          </a:srgbClr>
                        </a:gs>
                        <a:gs pos="50000">
                          <a:srgbClr val="DDC237">
                            <a:tint val="44500"/>
                            <a:satMod val="160000"/>
                          </a:srgbClr>
                        </a:gs>
                        <a:gs pos="100000">
                          <a:srgbClr val="DDC237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tr-TR" sz="1000" b="1" i="0" u="none" strike="noStrike" dirty="0">
                        <a:solidFill>
                          <a:srgbClr val="3C4743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tr-TR" sz="1000" b="1" i="0" u="none" strike="noStrike" dirty="0">
                        <a:solidFill>
                          <a:srgbClr val="3C4743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2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4">
                <a:tc rowSpan="2">
                  <a:txBody>
                    <a:bodyPr/>
                    <a:lstStyle/>
                    <a:p>
                      <a:pPr algn="ctr" rtl="0" fontAlgn="b"/>
                      <a:endParaRPr lang="tr-TR" sz="1000" b="1" i="0" u="none" strike="noStrike" dirty="0">
                        <a:solidFill>
                          <a:srgbClr val="3C4743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DC237">
                            <a:tint val="66000"/>
                            <a:satMod val="160000"/>
                          </a:srgbClr>
                        </a:gs>
                        <a:gs pos="50000">
                          <a:srgbClr val="DDC237">
                            <a:tint val="44500"/>
                            <a:satMod val="160000"/>
                          </a:srgbClr>
                        </a:gs>
                        <a:gs pos="100000">
                          <a:srgbClr val="DDC237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3C4743"/>
                          </a:solidFill>
                          <a:effectLst/>
                          <a:latin typeface="Arial Tur" panose="020B0604020202020204" pitchFamily="34" charset="0"/>
                        </a:rPr>
                        <a:t>KURS SAYISI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3C4743"/>
                          </a:solidFill>
                          <a:effectLst/>
                          <a:latin typeface="Arial Tur" panose="020B0604020202020204" pitchFamily="34" charset="0"/>
                        </a:rPr>
                        <a:t>KURSİYER 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3C4743"/>
                          </a:solidFill>
                          <a:effectLst/>
                          <a:latin typeface="Arial Tur" panose="020B0604020202020204" pitchFamily="34" charset="0"/>
                        </a:rPr>
                        <a:t>KADIN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>
                          <a:solidFill>
                            <a:srgbClr val="3C4743"/>
                          </a:solidFill>
                          <a:effectLst/>
                          <a:latin typeface="Arial Tur" panose="020B0604020202020204" pitchFamily="34" charset="0"/>
                        </a:rPr>
                        <a:t>ERKEK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3C4743"/>
                          </a:solidFill>
                          <a:effectLst/>
                          <a:latin typeface="Arial Tur" panose="020B060402020202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163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Tur" panose="020B0604020202020204" pitchFamily="34" charset="0"/>
                        </a:rPr>
                        <a:t>BAŞİSKELE</a:t>
                      </a:r>
                      <a:endParaRPr lang="tr-TR" sz="2000" b="1" i="0" u="none" strike="noStrike" dirty="0">
                        <a:solidFill>
                          <a:srgbClr val="FFFFFF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4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stellar" panose="020A0402060406010301" pitchFamily="18" charset="0"/>
                        </a:rPr>
                        <a:t>0</a:t>
                      </a:r>
                      <a:endParaRPr lang="tr-TR" sz="2400" b="1" i="0" u="none" strike="noStrike" dirty="0">
                        <a:solidFill>
                          <a:srgbClr val="FFFFFF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4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stellar" panose="020A0402060406010301" pitchFamily="18" charset="0"/>
                        </a:rPr>
                        <a:t>0</a:t>
                      </a:r>
                      <a:endParaRPr lang="tr-TR" sz="2400" b="1" i="0" u="none" strike="noStrike" dirty="0">
                        <a:solidFill>
                          <a:srgbClr val="FFFFFF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4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stellar" panose="020A0402060406010301" pitchFamily="18" charset="0"/>
                        </a:rPr>
                        <a:t>0</a:t>
                      </a:r>
                      <a:endParaRPr lang="tr-TR" sz="2400" b="1" i="0" u="none" strike="noStrike" dirty="0">
                        <a:solidFill>
                          <a:srgbClr val="FFFFFF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4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stellar" panose="020A0402060406010301" pitchFamily="18" charset="0"/>
                        </a:rPr>
                        <a:t>0</a:t>
                      </a:r>
                      <a:endParaRPr lang="tr-TR" sz="2400" b="1" i="0" u="none" strike="noStrike" dirty="0">
                        <a:solidFill>
                          <a:srgbClr val="FFFFFF"/>
                        </a:solidFill>
                        <a:effectLst/>
                        <a:latin typeface="Castellar" panose="020A0402060406010301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44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2" descr="ilce_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58" y="214291"/>
            <a:ext cx="1068041" cy="891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83302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00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 smtClean="0">
                <a:solidFill>
                  <a:prstClr val="black"/>
                </a:solidFill>
              </a:rPr>
              <a:t>.:BAŞİSKELE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latin typeface="Candara" panose="020E0502030303020204" pitchFamily="34" charset="0"/>
              </a:rPr>
              <a:t>BAŞİSKELE İLÇESİ YABANCI ÖĞRENCİLERE </a:t>
            </a:r>
            <a:r>
              <a:rPr lang="tr-TR" sz="2000" dirty="0">
                <a:latin typeface="Candara" panose="020E0502030303020204" pitchFamily="34" charset="0"/>
              </a:rPr>
              <a:t>YÖNELİK </a:t>
            </a:r>
            <a:r>
              <a:rPr lang="tr-TR" sz="2000" dirty="0" smtClean="0">
                <a:latin typeface="Candara" panose="020E0502030303020204" pitchFamily="34" charset="0"/>
              </a:rPr>
              <a:t/>
            </a:r>
            <a:br>
              <a:rPr lang="tr-TR" sz="2000" dirty="0" smtClean="0">
                <a:latin typeface="Candara" panose="020E0502030303020204" pitchFamily="34" charset="0"/>
              </a:rPr>
            </a:br>
            <a:r>
              <a:rPr lang="tr-TR" sz="2000" dirty="0" smtClean="0">
                <a:latin typeface="Candara" panose="020E0502030303020204" pitchFamily="34" charset="0"/>
              </a:rPr>
              <a:t>YAYGIN </a:t>
            </a:r>
            <a:r>
              <a:rPr lang="tr-TR" sz="2000" dirty="0">
                <a:latin typeface="Candara" panose="020E0502030303020204" pitchFamily="34" charset="0"/>
              </a:rPr>
              <a:t>EĞİTİM </a:t>
            </a:r>
            <a:r>
              <a:rPr lang="tr-TR" sz="2000" dirty="0" smtClean="0">
                <a:latin typeface="Candara" panose="020E0502030303020204" pitchFamily="34" charset="0"/>
              </a:rPr>
              <a:t>FAALİYETLERİ (2019-2020)</a:t>
            </a:r>
            <a:br>
              <a:rPr lang="tr-TR" sz="2000" dirty="0" smtClean="0">
                <a:latin typeface="Candara" panose="020E0502030303020204" pitchFamily="34" charset="0"/>
              </a:rPr>
            </a:br>
            <a:r>
              <a:rPr lang="tr-TR" sz="2000" dirty="0" smtClean="0">
                <a:latin typeface="Candara" panose="020E0502030303020204" pitchFamily="34" charset="0"/>
              </a:rPr>
              <a:t>(TÜRKÇE KURSLARI)</a:t>
            </a:r>
            <a:endParaRPr lang="tr-TR" sz="2000" dirty="0">
              <a:latin typeface="Candara" panose="020E0502030303020204" pitchFamily="34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33533"/>
              </p:ext>
            </p:extLst>
          </p:nvPr>
        </p:nvGraphicFramePr>
        <p:xfrm>
          <a:off x="395536" y="2420888"/>
          <a:ext cx="8280920" cy="2880320"/>
        </p:xfrm>
        <a:graphic>
          <a:graphicData uri="http://schemas.openxmlformats.org/drawingml/2006/table">
            <a:tbl>
              <a:tblPr/>
              <a:tblGrid>
                <a:gridCol w="295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38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 EĞİTİMİ FAALİYETİ 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2019-2020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ÖĞRETİM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YILI</a:t>
                      </a:r>
                    </a:p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 KURSLARI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64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EĞİTİMLERİNİ TAMAMLAYAN KURSİYER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Kadın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44">
                <a:tc vMerge="1"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Erkek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44">
                <a:tc vMerge="1">
                  <a:txBody>
                    <a:bodyPr/>
                    <a:lstStyle/>
                    <a:p>
                      <a:pPr algn="ct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4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6E8F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02" y="214291"/>
            <a:ext cx="960070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52133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23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</a:t>
            </a:r>
            <a:r>
              <a:rPr lang="tr-TR" sz="1200" b="1" spc="300" dirty="0" smtClean="0">
                <a:solidFill>
                  <a:prstClr val="black"/>
                </a:solidFill>
              </a:rPr>
              <a:t>BAŞİSKELE   </a:t>
            </a:r>
            <a:r>
              <a:rPr lang="tr-TR" sz="1200" b="1" spc="300" dirty="0">
                <a:solidFill>
                  <a:prstClr val="black"/>
                </a:solidFill>
              </a:rPr>
              <a:t>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andara" panose="020E0502030303020204" pitchFamily="34" charset="0"/>
              </a:rPr>
              <a:t>İLÇE </a:t>
            </a:r>
            <a:r>
              <a:rPr lang="tr-TR" sz="2800" dirty="0">
                <a:latin typeface="Candara" panose="020E0502030303020204" pitchFamily="34" charset="0"/>
              </a:rPr>
              <a:t>GENELİ </a:t>
            </a:r>
            <a:br>
              <a:rPr lang="tr-TR" sz="2800" dirty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RESMİ </a:t>
            </a:r>
            <a:r>
              <a:rPr lang="tr-TR" sz="2800" dirty="0">
                <a:latin typeface="Candara" panose="020E0502030303020204" pitchFamily="34" charset="0"/>
              </a:rPr>
              <a:t>ÖZEL OKUL / KURUM SAYILARI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57041"/>
              </p:ext>
            </p:extLst>
          </p:nvPr>
        </p:nvGraphicFramePr>
        <p:xfrm>
          <a:off x="323528" y="2038100"/>
          <a:ext cx="8447315" cy="4087756"/>
        </p:xfrm>
        <a:graphic>
          <a:graphicData uri="http://schemas.openxmlformats.org/drawingml/2006/table">
            <a:tbl>
              <a:tblPr firstRow="1" lastRow="1" bandRow="1"/>
              <a:tblGrid>
                <a:gridCol w="4403876">
                  <a:extLst>
                    <a:ext uri="{9D8B030D-6E8A-4147-A177-3AD203B41FA5}">
                      <a16:colId xmlns:a16="http://schemas.microsoft.com/office/drawing/2014/main" val="1667062810"/>
                    </a:ext>
                  </a:extLst>
                </a:gridCol>
                <a:gridCol w="1467958">
                  <a:extLst>
                    <a:ext uri="{9D8B030D-6E8A-4147-A177-3AD203B41FA5}">
                      <a16:colId xmlns:a16="http://schemas.microsoft.com/office/drawing/2014/main" val="4123496849"/>
                    </a:ext>
                  </a:extLst>
                </a:gridCol>
                <a:gridCol w="1317231">
                  <a:extLst>
                    <a:ext uri="{9D8B030D-6E8A-4147-A177-3AD203B41FA5}">
                      <a16:colId xmlns:a16="http://schemas.microsoft.com/office/drawing/2014/main" val="1607573826"/>
                    </a:ext>
                  </a:extLst>
                </a:gridCol>
                <a:gridCol w="1258250">
                  <a:extLst>
                    <a:ext uri="{9D8B030D-6E8A-4147-A177-3AD203B41FA5}">
                      <a16:colId xmlns:a16="http://schemas.microsoft.com/office/drawing/2014/main" val="3896220179"/>
                    </a:ext>
                  </a:extLst>
                </a:gridCol>
              </a:tblGrid>
              <a:tr h="192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EĞİTİM KADEMESİ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RESMİ KURUM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ÖZEL KURUM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TOPLAM</a:t>
                      </a:r>
                      <a:endParaRPr lang="tr-TR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59668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İLÇE MİLLİ EĞİTİM MÜDÜRLÜĞÜ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254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883460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ÖĞRETMENEVİ (ASO)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 EĞİTİM MERKEZİ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MESLEKİ EĞİTİM MERKEZİ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22221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REHBERLİK VE ARAŞTIRMA MERKEZİ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BİLİM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SANAT MERKEZİ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EĞİTİM VE REHABİLİTASYON MERKEZİ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E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ETÜD EĞİTİM MERKEZİ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76655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HİZMETİÇİ EĞİTİM MERKEZİ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998962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MOTORLU TAŞIT SÜRÜCÜLERİ KURSU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7940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MUHTELİF KURSLAR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273814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ÖĞRETİM KURSU</a:t>
                      </a:r>
                    </a:p>
                  </a:txBody>
                  <a:tcPr marL="257175" marR="9525" marT="9525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1901"/>
                  </a:ext>
                </a:extLst>
              </a:tr>
              <a:tr h="218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400" b="1" u="none" strike="noStrike" dirty="0">
                          <a:effectLst/>
                        </a:rPr>
                        <a:t>KURUMLAR TOPLAMI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400" b="1" u="none" strike="noStrike" dirty="0">
                          <a:effectLst/>
                        </a:rPr>
                        <a:t>OKULLAR TOPLAMI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mpd="dbl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mpd="dbl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mpd="dbl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36" marR="11836" marT="11836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mpd="dbl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00">
                            <a:lumMod val="50000"/>
                            <a:lumOff val="50000"/>
                            <a:tint val="66000"/>
                            <a:satMod val="160000"/>
                          </a:srgbClr>
                        </a:gs>
                        <a:gs pos="50000">
                          <a:srgbClr val="000000">
                            <a:lumMod val="50000"/>
                            <a:lumOff val="50000"/>
                            <a:tint val="44500"/>
                            <a:satMod val="160000"/>
                          </a:srgbClr>
                        </a:gs>
                        <a:gs pos="100000">
                          <a:srgbClr val="000000">
                            <a:lumMod val="50000"/>
                            <a:lumOff val="50000"/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078539"/>
                  </a:ext>
                </a:extLst>
              </a:tr>
              <a:tr h="257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tr-TR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GENEL TOPLAM</a:t>
                      </a:r>
                      <a:endParaRPr lang="tr-TR" sz="16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ap="flat" cmpd="sng" algn="ctr">
                      <a:solidFill>
                        <a:srgbClr val="DDC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tr-TR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50800" cmpd="dbl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tr-TR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50800" cmpd="dbl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tr-TR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32" marR="11632" marT="11632" marB="0" anchor="ctr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50800" cmpd="dbl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88A3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78853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094865" y="1484784"/>
            <a:ext cx="2954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2700">
                  <a:solidFill>
                    <a:srgbClr val="6488A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488A3"/>
                  </a:fgClr>
                  <a:bgClr>
                    <a:srgbClr val="6488A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488A3">
                      <a:lumMod val="50000"/>
                    </a:srgbClr>
                  </a:innerShdw>
                </a:effectLst>
                <a:latin typeface="Calibri" panose="020F0502020204030204" pitchFamily="34" charset="0"/>
              </a:rPr>
              <a:t>KURUMLARIMIZ</a:t>
            </a:r>
            <a:endParaRPr lang="tr-TR" sz="5400" b="1" dirty="0">
              <a:ln w="12700">
                <a:solidFill>
                  <a:srgbClr val="6488A3">
                    <a:lumMod val="50000"/>
                  </a:srgbClr>
                </a:solidFill>
                <a:prstDash val="solid"/>
              </a:ln>
              <a:pattFill prst="narHorz">
                <a:fgClr>
                  <a:srgbClr val="6488A3"/>
                </a:fgClr>
                <a:bgClr>
                  <a:srgbClr val="6488A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488A3">
                    <a:lumMod val="50000"/>
                  </a:srgbClr>
                </a:innerShdw>
              </a:effectLst>
              <a:latin typeface="Calibri"/>
            </a:endParaRPr>
          </a:p>
        </p:txBody>
      </p:sp>
      <p:pic>
        <p:nvPicPr>
          <p:cNvPr id="14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37" y="181843"/>
            <a:ext cx="1043861" cy="912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67958" y="1082385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Candara" panose="020E0502030303020204" pitchFamily="34" charset="0"/>
              </a:rPr>
              <a:t>TAŞIMALI EĞİTİM BİLGİLERİ </a:t>
            </a:r>
            <a:br>
              <a:rPr lang="tr-TR" sz="3200" dirty="0">
                <a:latin typeface="Candara" panose="020E0502030303020204" pitchFamily="34" charset="0"/>
              </a:rPr>
            </a:br>
            <a:r>
              <a:rPr lang="tr-TR" sz="3200" dirty="0" smtClean="0">
                <a:latin typeface="Candara" panose="020E0502030303020204" pitchFamily="34" charset="0"/>
              </a:rPr>
              <a:t>İLÇE </a:t>
            </a:r>
            <a:r>
              <a:rPr lang="tr-TR" sz="3200" dirty="0">
                <a:latin typeface="Candara" panose="020E0502030303020204" pitchFamily="34" charset="0"/>
              </a:rPr>
              <a:t>TOPLAMI </a:t>
            </a:r>
            <a:r>
              <a:rPr lang="tr-TR" sz="3200" dirty="0" smtClean="0">
                <a:latin typeface="Candara" panose="020E0502030303020204" pitchFamily="34" charset="0"/>
              </a:rPr>
              <a:t>2019-2020</a:t>
            </a:r>
            <a:endParaRPr lang="tr-TR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17 Diyagram"/>
          <p:cNvGraphicFramePr/>
          <p:nvPr>
            <p:extLst>
              <p:ext uri="{D42A27DB-BD31-4B8C-83A1-F6EECF244321}">
                <p14:modId xmlns:p14="http://schemas.microsoft.com/office/powerpoint/2010/main" val="2544122665"/>
              </p:ext>
            </p:extLst>
          </p:nvPr>
        </p:nvGraphicFramePr>
        <p:xfrm>
          <a:off x="948122" y="1765534"/>
          <a:ext cx="2959643" cy="201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7658"/>
              </p:ext>
            </p:extLst>
          </p:nvPr>
        </p:nvGraphicFramePr>
        <p:xfrm>
          <a:off x="560717" y="5080663"/>
          <a:ext cx="8298612" cy="125112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Eğitim Öğretim</a:t>
                      </a:r>
                    </a:p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Dönemi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Taşınan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Tüm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Oran</a:t>
                      </a:r>
                    </a:p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</a:t>
                      </a:r>
                      <a:r>
                        <a:rPr lang="tr-TR" sz="1600" b="1" u="none" strike="noStrike" dirty="0" smtClean="0">
                          <a:effectLst/>
                        </a:rPr>
                        <a:t>%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2017-2018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1.119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18.126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6,17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2018-2019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1.032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16.804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6,14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2019-2020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1.018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16.758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6,00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18 Diyagram"/>
          <p:cNvGraphicFramePr/>
          <p:nvPr>
            <p:extLst>
              <p:ext uri="{D42A27DB-BD31-4B8C-83A1-F6EECF244321}">
                <p14:modId xmlns:p14="http://schemas.microsoft.com/office/powerpoint/2010/main" val="2546572992"/>
              </p:ext>
            </p:extLst>
          </p:nvPr>
        </p:nvGraphicFramePr>
        <p:xfrm>
          <a:off x="3506719" y="1628800"/>
          <a:ext cx="5388784" cy="228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97512"/>
              </p:ext>
            </p:extLst>
          </p:nvPr>
        </p:nvGraphicFramePr>
        <p:xfrm>
          <a:off x="571472" y="4000504"/>
          <a:ext cx="8286809" cy="917448"/>
        </p:xfrm>
        <a:graphic>
          <a:graphicData uri="http://schemas.openxmlformats.org/drawingml/2006/table">
            <a:tbl>
              <a:tblPr bandRow="1">
                <a:effectLst/>
              </a:tblPr>
              <a:tblGrid>
                <a:gridCol w="283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71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ÖĞRENCİ BAŞINA MALİYET (YILLIK)</a:t>
                      </a:r>
                      <a:endParaRPr kumimoji="0" lang="tr-T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6" marR="74296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5" marR="742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(180 İş Günü)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TAŞIMA</a:t>
                      </a:r>
                      <a:endParaRPr kumimoji="0" lang="tr-TR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YEMEK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2.080,56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1.015,99 TL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2" descr="ilce_logo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8" y="214290"/>
            <a:ext cx="1076042" cy="866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20966" y="1067809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TEMEL EĞİTİM </a:t>
            </a:r>
            <a:r>
              <a:rPr lang="tr-TR" sz="2800" dirty="0" smtClean="0">
                <a:latin typeface="Candara" panose="020E0502030303020204" pitchFamily="34" charset="0"/>
              </a:rPr>
              <a:t>( İLKOKUL + ORTAOKUL ) </a:t>
            </a:r>
            <a:br>
              <a:rPr lang="tr-TR" sz="2800" dirty="0" smtClean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TAŞIMALI </a:t>
            </a:r>
            <a:r>
              <a:rPr lang="tr-TR" sz="2800" dirty="0">
                <a:latin typeface="Candara" panose="020E0502030303020204" pitchFamily="34" charset="0"/>
              </a:rPr>
              <a:t>EĞİTİM BİLGİLERİ  </a:t>
            </a:r>
            <a:r>
              <a:rPr lang="tr-TR" sz="2800" dirty="0" smtClean="0">
                <a:latin typeface="Candara" panose="020E0502030303020204" pitchFamily="34" charset="0"/>
              </a:rPr>
              <a:t>2019-2020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7" name="17 Diyagram"/>
          <p:cNvGraphicFramePr/>
          <p:nvPr>
            <p:extLst>
              <p:ext uri="{D42A27DB-BD31-4B8C-83A1-F6EECF244321}">
                <p14:modId xmlns:p14="http://schemas.microsoft.com/office/powerpoint/2010/main" val="842792445"/>
              </p:ext>
            </p:extLst>
          </p:nvPr>
        </p:nvGraphicFramePr>
        <p:xfrm>
          <a:off x="683568" y="1628800"/>
          <a:ext cx="2959643" cy="201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27239"/>
              </p:ext>
            </p:extLst>
          </p:nvPr>
        </p:nvGraphicFramePr>
        <p:xfrm>
          <a:off x="560717" y="5080663"/>
          <a:ext cx="8298612" cy="125112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Eğitim Öğretim</a:t>
                      </a:r>
                    </a:p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Dönemi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Taşınan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Tüm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Oran</a:t>
                      </a:r>
                    </a:p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</a:t>
                      </a:r>
                      <a:r>
                        <a:rPr lang="tr-TR" sz="1600" b="1" u="none" strike="noStrike" dirty="0" smtClean="0">
                          <a:effectLst/>
                        </a:rPr>
                        <a:t>%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2017-2018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738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14.552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5,07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2018-2019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748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10.710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6,98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2019-2020</a:t>
                      </a:r>
                      <a:endParaRPr lang="tr-TR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790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10.768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7,33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18 Diyagram"/>
          <p:cNvGraphicFramePr/>
          <p:nvPr>
            <p:extLst>
              <p:ext uri="{D42A27DB-BD31-4B8C-83A1-F6EECF244321}">
                <p14:modId xmlns:p14="http://schemas.microsoft.com/office/powerpoint/2010/main" val="4130108881"/>
              </p:ext>
            </p:extLst>
          </p:nvPr>
        </p:nvGraphicFramePr>
        <p:xfrm>
          <a:off x="3327699" y="1763704"/>
          <a:ext cx="5388784" cy="169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84590"/>
              </p:ext>
            </p:extLst>
          </p:nvPr>
        </p:nvGraphicFramePr>
        <p:xfrm>
          <a:off x="560717" y="3890401"/>
          <a:ext cx="8298612" cy="1018032"/>
        </p:xfrm>
        <a:graphic>
          <a:graphicData uri="http://schemas.openxmlformats.org/drawingml/2006/table">
            <a:tbl>
              <a:tblPr bandRow="1">
                <a:effectLst/>
              </a:tblPr>
              <a:tblGrid>
                <a:gridCol w="283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71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ÖĞRENCİ BAŞINA MALİYET (YILLIK)</a:t>
                      </a:r>
                      <a:endParaRPr kumimoji="0" lang="tr-T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6" marR="74296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5" marR="742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(180 İş Günü)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TAŞIMA</a:t>
                      </a:r>
                      <a:endParaRPr kumimoji="0" lang="tr-T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YEMEK</a:t>
                      </a: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1.445,62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1.003,65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2" descr="ilce_logo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8" y="214291"/>
            <a:ext cx="1040546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67958" y="1074788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ORTAÖĞRETİM TAŞIMALI EĞİTİM BİLGİLERİ  </a:t>
            </a:r>
            <a:r>
              <a:rPr lang="tr-TR" sz="2800" dirty="0" smtClean="0">
                <a:latin typeface="Candara" panose="020E0502030303020204" pitchFamily="34" charset="0"/>
              </a:rPr>
              <a:t/>
            </a:r>
            <a:br>
              <a:rPr lang="tr-TR" sz="2800" dirty="0" smtClean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2019-2020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15" name="17 Diyagram"/>
          <p:cNvGraphicFramePr/>
          <p:nvPr>
            <p:extLst>
              <p:ext uri="{D42A27DB-BD31-4B8C-83A1-F6EECF244321}">
                <p14:modId xmlns:p14="http://schemas.microsoft.com/office/powerpoint/2010/main" val="685777153"/>
              </p:ext>
            </p:extLst>
          </p:nvPr>
        </p:nvGraphicFramePr>
        <p:xfrm>
          <a:off x="755576" y="1703735"/>
          <a:ext cx="2959643" cy="201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25296"/>
              </p:ext>
            </p:extLst>
          </p:nvPr>
        </p:nvGraphicFramePr>
        <p:xfrm>
          <a:off x="560717" y="5080663"/>
          <a:ext cx="8298612" cy="125112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Eğitim Öğretim</a:t>
                      </a:r>
                    </a:p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Dönemi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Taşınan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Tüm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Oran</a:t>
                      </a:r>
                    </a:p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</a:t>
                      </a:r>
                      <a:r>
                        <a:rPr lang="tr-TR" sz="1600" b="1" u="none" strike="noStrike" dirty="0" smtClean="0">
                          <a:effectLst/>
                        </a:rPr>
                        <a:t>%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2017-2018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343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3.420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10,02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2018-2019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240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4.263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5,62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2019-2020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228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4.338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5,25</a:t>
                      </a:r>
                      <a:endParaRPr lang="tr-TR" sz="1600" b="1" i="0" u="none" strike="noStrike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18 Diyagram"/>
          <p:cNvGraphicFramePr/>
          <p:nvPr>
            <p:extLst>
              <p:ext uri="{D42A27DB-BD31-4B8C-83A1-F6EECF244321}">
                <p14:modId xmlns:p14="http://schemas.microsoft.com/office/powerpoint/2010/main" val="1024543666"/>
              </p:ext>
            </p:extLst>
          </p:nvPr>
        </p:nvGraphicFramePr>
        <p:xfrm>
          <a:off x="3399707" y="1838639"/>
          <a:ext cx="5388784" cy="169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18998"/>
              </p:ext>
            </p:extLst>
          </p:nvPr>
        </p:nvGraphicFramePr>
        <p:xfrm>
          <a:off x="571472" y="3786190"/>
          <a:ext cx="8298612" cy="1242439"/>
        </p:xfrm>
        <a:graphic>
          <a:graphicData uri="http://schemas.openxmlformats.org/drawingml/2006/table">
            <a:tbl>
              <a:tblPr bandRow="1">
                <a:effectLst/>
              </a:tblPr>
              <a:tblGrid>
                <a:gridCol w="283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71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ÖĞRENCİ BAŞINA MALİYET </a:t>
                      </a:r>
                      <a:endParaRPr kumimoji="0" lang="tr-T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6" marR="74296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5" marR="742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(176 İş Günü)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TAŞIMA</a:t>
                      </a:r>
                      <a:endParaRPr kumimoji="0" lang="tr-T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YEMEK</a:t>
                      </a: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3.685,72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1.058,75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ilce_logo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8" y="214291"/>
            <a:ext cx="960070" cy="910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83302" y="1073250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BAŞİSKELE</a:t>
            </a:r>
            <a:endParaRPr lang="tr-TR" sz="14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70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spc="300" dirty="0">
                <a:solidFill>
                  <a:prstClr val="black"/>
                </a:solidFill>
              </a:rPr>
              <a:t>.: BAŞİSKELE  İLÇE   MİLLİ EĞİTİM MÜDÜRLÜĞÜ :.</a:t>
            </a:r>
            <a:endParaRPr lang="tr-TR" sz="1400" b="1" spc="300" dirty="0">
              <a:solidFill>
                <a:prstClr val="black"/>
              </a:solidFill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rmAutofit/>
          </a:bodyPr>
          <a:lstStyle/>
          <a:p>
            <a:pPr algn="l"/>
            <a:r>
              <a:rPr lang="tr-TR" sz="2800" dirty="0">
                <a:latin typeface="Candara" panose="020E0502030303020204" pitchFamily="34" charset="0"/>
              </a:rPr>
              <a:t>ÖZEL EĞİTİM TAŞIMALI EĞİTİM BİLGİLERİ  </a:t>
            </a:r>
            <a:r>
              <a:rPr lang="tr-TR" sz="2800" dirty="0" smtClean="0">
                <a:latin typeface="Candara" panose="020E0502030303020204" pitchFamily="34" charset="0"/>
              </a:rPr>
              <a:t/>
            </a:r>
            <a:br>
              <a:rPr lang="tr-TR" sz="2800" dirty="0" smtClean="0">
                <a:latin typeface="Candara" panose="020E0502030303020204" pitchFamily="34" charset="0"/>
              </a:rPr>
            </a:br>
            <a:r>
              <a:rPr lang="tr-TR" sz="2800" dirty="0" smtClean="0">
                <a:latin typeface="Candara" panose="020E0502030303020204" pitchFamily="34" charset="0"/>
              </a:rPr>
              <a:t>2019- 2020</a:t>
            </a:r>
            <a:endParaRPr lang="tr-TR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19" name="17 Diyagram"/>
          <p:cNvGraphicFramePr/>
          <p:nvPr>
            <p:extLst>
              <p:ext uri="{D42A27DB-BD31-4B8C-83A1-F6EECF244321}">
                <p14:modId xmlns:p14="http://schemas.microsoft.com/office/powerpoint/2010/main" val="765621042"/>
              </p:ext>
            </p:extLst>
          </p:nvPr>
        </p:nvGraphicFramePr>
        <p:xfrm>
          <a:off x="948122" y="1700808"/>
          <a:ext cx="2959643" cy="201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88014"/>
              </p:ext>
            </p:extLst>
          </p:nvPr>
        </p:nvGraphicFramePr>
        <p:xfrm>
          <a:off x="560717" y="5080663"/>
          <a:ext cx="8298612" cy="125112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Eğitim Öğretim</a:t>
                      </a:r>
                    </a:p>
                    <a:p>
                      <a:pPr algn="ctr" rtl="0" fontAlgn="ctr"/>
                      <a:r>
                        <a:rPr lang="tr-TR" sz="1600" b="1" u="none" strike="noStrike" dirty="0" smtClean="0">
                          <a:effectLst/>
                        </a:rPr>
                        <a:t>Dönemi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Taşınan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Tüm Öğrenci </a:t>
                      </a:r>
                      <a:r>
                        <a:rPr lang="tr-TR" sz="1600" b="1" u="none" strike="noStrike" dirty="0" smtClean="0">
                          <a:effectLst/>
                        </a:rPr>
                        <a:t>Sayısı</a:t>
                      </a:r>
                      <a:r>
                        <a:rPr lang="tr-TR" sz="1600" b="1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Oran</a:t>
                      </a:r>
                    </a:p>
                    <a:p>
                      <a:pPr algn="ctr" rtl="0" fontAlgn="ctr"/>
                      <a:r>
                        <a:rPr lang="tr-TR" sz="1600" b="1" u="none" strike="noStrike" dirty="0">
                          <a:effectLst/>
                        </a:rPr>
                        <a:t> </a:t>
                      </a:r>
                      <a:r>
                        <a:rPr lang="tr-TR" sz="1600" b="1" u="none" strike="noStrike" dirty="0" smtClean="0">
                          <a:effectLst/>
                        </a:rPr>
                        <a:t>%</a:t>
                      </a:r>
                      <a:endParaRPr lang="tr-TR" sz="16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2017-2018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37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38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97,36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2018-2019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44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46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95.65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u="none" strike="noStrike" kern="1200" dirty="0" smtClean="0"/>
                        <a:t>2019-2020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36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40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173" marR="7173" marT="6803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90.00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415" marR="8415" marT="7981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18 Diyagram"/>
          <p:cNvGraphicFramePr/>
          <p:nvPr>
            <p:extLst>
              <p:ext uri="{D42A27DB-BD31-4B8C-83A1-F6EECF244321}">
                <p14:modId xmlns:p14="http://schemas.microsoft.com/office/powerpoint/2010/main" val="3355365331"/>
              </p:ext>
            </p:extLst>
          </p:nvPr>
        </p:nvGraphicFramePr>
        <p:xfrm>
          <a:off x="3592253" y="1759392"/>
          <a:ext cx="5388784" cy="202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60501"/>
              </p:ext>
            </p:extLst>
          </p:nvPr>
        </p:nvGraphicFramePr>
        <p:xfrm>
          <a:off x="560717" y="3886263"/>
          <a:ext cx="8298612" cy="1018032"/>
        </p:xfrm>
        <a:graphic>
          <a:graphicData uri="http://schemas.openxmlformats.org/drawingml/2006/table">
            <a:tbl>
              <a:tblPr bandRow="1">
                <a:effectLst/>
              </a:tblPr>
              <a:tblGrid>
                <a:gridCol w="283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71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ÖĞRENCİ BAŞINA MALİYET </a:t>
                      </a:r>
                      <a:endParaRPr kumimoji="0" lang="tr-T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6" marR="74296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74295" marR="742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(180 İş Günü)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TAŞIMA</a:t>
                      </a:r>
                      <a:endParaRPr kumimoji="0" lang="tr-TR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REFAKATÇİ</a:t>
                      </a: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2550" marR="0" lvl="0" indent="206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5.847,93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2.451,75 TL</a:t>
                      </a: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C2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 w="12700" cmpd="sng">
                      <a:solidFill>
                        <a:srgbClr val="DDC2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5722" marR="55722" marT="0" marB="0" anchor="ctr" horzOverflow="overflow">
                    <a:lnL>
                      <a:noFill/>
                    </a:lnL>
                    <a:lnR w="12700" cmpd="sng">
                      <a:solidFill>
                        <a:srgbClr val="DDC237"/>
                      </a:solidFill>
                    </a:lnR>
                    <a:lnT w="12700" cmpd="sng">
                      <a:solidFill>
                        <a:srgbClr val="DDC237"/>
                      </a:solidFill>
                    </a:lnT>
                    <a:lnB w="12700" cmpd="sng">
                      <a:solidFill>
                        <a:srgbClr val="DDC2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ilce_logo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02" y="214291"/>
            <a:ext cx="960070" cy="857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083302" y="1078871"/>
            <a:ext cx="96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BAŞİSKELE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360946" y="6582861"/>
            <a:ext cx="507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.: BAŞİSKELE İLÇE   MİLLİ EĞİTİM MÜDÜRLÜĞÜ :.</a:t>
            </a:r>
            <a:endParaRPr kumimoji="0" lang="tr-TR" sz="1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107504" y="181843"/>
            <a:ext cx="7848872" cy="11116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400" dirty="0" smtClean="0">
                <a:solidFill>
                  <a:prstClr val="white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BAŞİSKELE İLÇESİNDE</a:t>
            </a:r>
            <a:r>
              <a:rPr lang="tr-TR" sz="2400" dirty="0">
                <a:solidFill>
                  <a:prstClr val="white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/>
            </a:r>
            <a:br>
              <a:rPr lang="tr-TR" sz="2400" dirty="0">
                <a:solidFill>
                  <a:prstClr val="white"/>
                </a:solidFill>
                <a:latin typeface="Candara" panose="020E0502030303020204" pitchFamily="34" charset="0"/>
                <a:cs typeface="Segoe UI" panose="020B0502040204020203" pitchFamily="34" charset="0"/>
              </a:rPr>
            </a:br>
            <a:r>
              <a:rPr lang="tr-TR" sz="2400" dirty="0">
                <a:solidFill>
                  <a:prstClr val="white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YAPIMI DEVAM EDEN, SÖZLEŞME, İHALE </a:t>
            </a:r>
            <a:br>
              <a:rPr lang="tr-TR" sz="2400" dirty="0">
                <a:solidFill>
                  <a:prstClr val="white"/>
                </a:solidFill>
                <a:latin typeface="Candara" panose="020E0502030303020204" pitchFamily="34" charset="0"/>
                <a:cs typeface="Segoe UI" panose="020B0502040204020203" pitchFamily="34" charset="0"/>
              </a:rPr>
            </a:br>
            <a:r>
              <a:rPr lang="tr-TR" sz="2400" dirty="0">
                <a:solidFill>
                  <a:prstClr val="white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VEYA PROJE AŞAMASINDA OLAN EĞİTİM YAPILARI İCMALİ </a:t>
            </a: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49884"/>
              </p:ext>
            </p:extLst>
          </p:nvPr>
        </p:nvGraphicFramePr>
        <p:xfrm>
          <a:off x="583641" y="2132857"/>
          <a:ext cx="8236830" cy="3135060"/>
        </p:xfrm>
        <a:graphic>
          <a:graphicData uri="http://schemas.openxmlformats.org/drawingml/2006/table">
            <a:tbl>
              <a:tblPr/>
              <a:tblGrid>
                <a:gridCol w="199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İLÇELER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</a:t>
                      </a:r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YAPISI SAYISI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DERSLİK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ATÖLYE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 ve KONFERANS SALONU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 İLÇESİ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tr-TR" sz="2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4290"/>
            <a:ext cx="870972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86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050306" y="107887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BAŞİSKELE</a:t>
            </a:r>
            <a:endParaRPr kumimoji="0" lang="tr-T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360946" y="6582861"/>
            <a:ext cx="507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.: BAŞİSKELE İLÇE   MİLLİ EĞİTİM MÜDÜRLÜĞÜ :.</a:t>
            </a:r>
            <a:endParaRPr kumimoji="0" lang="tr-TR" sz="14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179512" y="196117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BAŞİSKELE İLÇESİ </a:t>
            </a:r>
            <a:endParaRPr kumimoji="0" lang="tr-TR" sz="2800" b="0" i="0" u="none" strike="noStrike" kern="1200" cap="none" spc="0" normalizeH="0" baseline="0" noProof="0" dirty="0">
              <a:ln w="13970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j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EKİM 2016 </a:t>
            </a:r>
            <a:r>
              <a:rPr kumimoji="0" lang="tr-TR" sz="1800" b="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TARİHİ  İTİBARİ</a:t>
            </a:r>
            <a:r>
              <a:rPr kumimoji="0" lang="tr-TR" sz="1800" b="0" i="0" u="none" strike="noStrike" kern="1200" cap="none" spc="0" normalizeH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 İLE </a:t>
            </a:r>
            <a:r>
              <a:rPr kumimoji="0" lang="tr-TR" sz="1800" b="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kumimoji="0" lang="tr-TR" sz="1800" b="0" i="0" u="none" strike="noStrike" kern="1200" cap="none" spc="0" normalizeH="0" baseline="0" noProof="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YAPIMI DEVAM EDEN, SÖZLEŞME,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Segoe UI" panose="020B0502040204020203" pitchFamily="34" charset="0"/>
              </a:rPr>
              <a:t>İHALE ve PROJE AŞAMASINDA OLAN EĞİTİM YAPILARI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35339"/>
              </p:ext>
            </p:extLst>
          </p:nvPr>
        </p:nvGraphicFramePr>
        <p:xfrm>
          <a:off x="214282" y="2285992"/>
          <a:ext cx="8657511" cy="2470630"/>
        </p:xfrm>
        <a:graphic>
          <a:graphicData uri="http://schemas.openxmlformats.org/drawingml/2006/table">
            <a:tbl>
              <a:tblPr/>
              <a:tblGrid>
                <a:gridCol w="33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4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9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YERİ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SIRA NO</a:t>
                      </a:r>
                    </a:p>
                  </a:txBody>
                  <a:tcPr marL="9324" marR="9324" marT="932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FİNANS</a:t>
                      </a:r>
                    </a:p>
                  </a:txBody>
                  <a:tcPr marL="9324" marR="9324" marT="932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 ADI VE KARAKTERİSTİĞİ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BİTİŞ TARİHİ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AÇIKLAMALAR</a:t>
                      </a:r>
                    </a:p>
                  </a:txBody>
                  <a:tcPr marL="9324" marR="9324" marT="9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8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BAŞİSKELE</a:t>
                      </a:r>
                      <a:endParaRPr lang="tr-T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4" marR="9324" marT="932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KIZILAY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ŞEHİT OZAN ÖZEN KIZ İHL (Bahçesinde Okul</a:t>
                      </a:r>
                      <a:r>
                        <a:rPr lang="tr-T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yapımı </a:t>
                      </a:r>
                      <a:r>
                        <a:rPr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2019-2020</a:t>
                      </a:r>
                      <a:endParaRPr lang="tr-T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 smtClean="0">
                        <a:solidFill>
                          <a:srgbClr val="9E1E4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9E1E46"/>
                          </a:solidFill>
                          <a:effectLst/>
                          <a:latin typeface="Calibri" panose="020F0502020204030204" pitchFamily="34" charset="0"/>
                        </a:rPr>
                        <a:t>BAŞLANGIÇ</a:t>
                      </a:r>
                      <a:r>
                        <a:rPr lang="tr-TR" sz="1200" b="1" i="0" u="none" strike="noStrike" baseline="0" dirty="0" smtClean="0">
                          <a:solidFill>
                            <a:srgbClr val="9E1E46"/>
                          </a:solidFill>
                          <a:effectLst/>
                          <a:latin typeface="Calibri" panose="020F0502020204030204" pitchFamily="34" charset="0"/>
                        </a:rPr>
                        <a:t> TARİHİ : 10.05.2017</a:t>
                      </a:r>
                    </a:p>
                    <a:p>
                      <a:pPr algn="ctr" fontAlgn="ctr"/>
                      <a:endParaRPr lang="tr-TR" sz="1200" b="1" i="0" u="none" strike="noStrike" baseline="0" dirty="0" smtClean="0">
                        <a:solidFill>
                          <a:srgbClr val="9E1E4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 descr="ilce_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6" y="214290"/>
            <a:ext cx="1093694" cy="862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3100" b="1" dirty="0" smtClean="0">
                <a:solidFill>
                  <a:srgbClr val="FF0000"/>
                </a:solidFill>
              </a:rPr>
              <a:t>BAŞİSKELE İLÇE MİLLİ EĞİTİM MÜDÜRLÜĞÜ</a:t>
            </a:r>
            <a:br>
              <a:rPr lang="tr-TR" sz="3100" b="1" dirty="0" smtClean="0">
                <a:solidFill>
                  <a:srgbClr val="FF0000"/>
                </a:solidFill>
              </a:rPr>
            </a:br>
            <a:r>
              <a:rPr lang="tr-TR" sz="3100" b="1" dirty="0" smtClean="0">
                <a:solidFill>
                  <a:srgbClr val="FF0000"/>
                </a:solidFill>
              </a:rPr>
              <a:t>2019 YILI LİSELERE GİRİŞ SINAVI NET SAYILARI</a:t>
            </a:r>
            <a:r>
              <a:rPr lang="tr-TR" sz="3100" b="1" dirty="0" smtClean="0">
                <a:solidFill>
                  <a:schemeClr val="tx1"/>
                </a:solidFill>
              </a:rPr>
              <a:t/>
            </a:r>
            <a:br>
              <a:rPr lang="tr-TR" sz="3100" b="1" dirty="0" smtClean="0">
                <a:solidFill>
                  <a:schemeClr val="tx1"/>
                </a:solidFill>
              </a:rPr>
            </a:br>
            <a:endParaRPr lang="tr-TR" sz="31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endParaRPr lang="tr-TR" sz="11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00034" y="2285991"/>
          <a:ext cx="814393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822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Matematik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Fen Bilimleri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T.C. İnkılap Tarihi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Din Kültürü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Yabancı Dil 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Net Toplamı</a:t>
                      </a:r>
                    </a:p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250">
                <a:tc>
                  <a:txBody>
                    <a:bodyPr/>
                    <a:lstStyle/>
                    <a:p>
                      <a:endParaRPr lang="tr-TR" sz="1200" dirty="0" smtClean="0"/>
                    </a:p>
                    <a:p>
                      <a:r>
                        <a:rPr lang="tr-TR" sz="1200" dirty="0" smtClean="0"/>
                        <a:t>İLÇE ORTALAMASI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smtClean="0"/>
                    </a:p>
                    <a:p>
                      <a:pPr algn="ctr"/>
                      <a:r>
                        <a:rPr lang="tr-TR" sz="1200" b="0" smtClean="0"/>
                        <a:t>11,59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4,55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9,42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smtClean="0"/>
                    </a:p>
                    <a:p>
                      <a:pPr algn="ctr"/>
                      <a:r>
                        <a:rPr lang="tr-TR" sz="1200" b="0" smtClean="0"/>
                        <a:t>7,25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6,86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5,13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44,79</a:t>
                      </a:r>
                      <a:endParaRPr lang="tr-T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145">
                <a:tc>
                  <a:txBody>
                    <a:bodyPr/>
                    <a:lstStyle/>
                    <a:p>
                      <a:endParaRPr lang="tr-TR" sz="1200" dirty="0" smtClean="0"/>
                    </a:p>
                    <a:p>
                      <a:r>
                        <a:rPr lang="tr-TR" sz="1200" dirty="0" smtClean="0"/>
                        <a:t>KOCAELİ ORTALAMASI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10,29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2,94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7,88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6,53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6,27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4,17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38,08</a:t>
                      </a:r>
                      <a:endParaRPr lang="tr-T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031">
                <a:tc>
                  <a:txBody>
                    <a:bodyPr/>
                    <a:lstStyle/>
                    <a:p>
                      <a:endParaRPr lang="tr-TR" sz="1200" dirty="0" smtClean="0"/>
                    </a:p>
                    <a:p>
                      <a:r>
                        <a:rPr lang="tr-TR" sz="1200" dirty="0" smtClean="0"/>
                        <a:t>TÜRKİYE ORTALAMASI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9,45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2,80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7,27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6,04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5,91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3,62</a:t>
                      </a:r>
                      <a:endParaRPr lang="tr-T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b="0" dirty="0" smtClean="0"/>
                    </a:p>
                    <a:p>
                      <a:pPr algn="ctr"/>
                      <a:r>
                        <a:rPr lang="tr-TR" sz="1200" b="0" dirty="0" smtClean="0"/>
                        <a:t>35,09</a:t>
                      </a:r>
                      <a:endParaRPr lang="tr-T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BAŞİSKELE İLÇE MİLLİ EĞİTİM MÜDÜRLÜĞÜ  </a:t>
            </a:r>
            <a:br>
              <a:rPr lang="tr-TR" sz="2800" dirty="0" smtClean="0">
                <a:solidFill>
                  <a:srgbClr val="FFFF00"/>
                </a:solidFill>
              </a:rPr>
            </a:br>
            <a:r>
              <a:rPr lang="tr-TR" sz="2800" dirty="0" smtClean="0">
                <a:solidFill>
                  <a:srgbClr val="FFFF00"/>
                </a:solidFill>
              </a:rPr>
              <a:t>YKS TÜRKİYE İLÇE NET SAYILARI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TYT (Temel Yeterlilik Testi) </a:t>
            </a:r>
          </a:p>
          <a:p>
            <a:pPr algn="ctr"/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42910" y="2714620"/>
          <a:ext cx="7858181" cy="2198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35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38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Türkiye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err="1" smtClean="0"/>
                        <a:t>Başiskele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Fark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Türkiye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err="1" smtClean="0"/>
                        <a:t>Başiskele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ctr"/>
                      <a:r>
                        <a:rPr lang="tr-TR" sz="1200" dirty="0" smtClean="0"/>
                        <a:t>Fark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60"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Matematik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6,00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8,11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35,26 %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6,08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6,35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4,44 %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10"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Fen Bilimleri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3,30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4,56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38,36 %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2,70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3,23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19,45 %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60"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Türkçe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16,32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17,20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5,43 %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smtClean="0"/>
                        <a:t>15,10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14,77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-2,18 %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360">
                <a:tc>
                  <a:txBody>
                    <a:bodyPr/>
                    <a:lstStyle/>
                    <a:p>
                      <a:pPr algn="l"/>
                      <a:r>
                        <a:rPr lang="tr-TR" sz="1200" dirty="0" smtClean="0"/>
                        <a:t>Sosyal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5,95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6,60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10,93 %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6,68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6,62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-0,88 %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500562" y="5000636"/>
          <a:ext cx="92869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22,50 %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643834" y="5000636"/>
          <a:ext cx="78581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5,21 %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BAŞİSKELE İLÇE MİLLİ EĞİTİM MÜDÜRLÜĞÜ  </a:t>
            </a:r>
            <a:br>
              <a:rPr lang="tr-TR" sz="2800" dirty="0" smtClean="0">
                <a:solidFill>
                  <a:srgbClr val="FFFF00"/>
                </a:solidFill>
              </a:rPr>
            </a:br>
            <a:r>
              <a:rPr lang="tr-TR" sz="2800" dirty="0" smtClean="0">
                <a:solidFill>
                  <a:srgbClr val="FFFF00"/>
                </a:solidFill>
              </a:rPr>
              <a:t>YKS TÜRKİYE İLÇE NET SAYILARI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AYT (Alan Yeterlilik Testi)</a:t>
            </a:r>
          </a:p>
          <a:p>
            <a:pPr algn="ctr"/>
            <a:endParaRPr lang="tr-TR" b="1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28592" y="2051855"/>
          <a:ext cx="8358249" cy="420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6592"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2018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2019</a:t>
                      </a:r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59"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Türkiye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Başiskele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Fark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Türkiye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Başiskele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Fark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Matematik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40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4,36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6,50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49,29 %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5,27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6,08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15,46 %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Fizik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0,62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1,20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94,42 %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1,24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1,86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50,12 %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Kimya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1,34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2,08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55,55 %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38,28 %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Biyoloji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13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1,85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2,60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40,63 %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1,95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29,74 %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Türk Dili ve Edebiyatı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24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3,67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-14,90 %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4,62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3,78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-18,18 %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Tarih-1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1,41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1,28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-9,33 %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1,82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-7,84 %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Coğrafya-1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2,00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1,69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-15,55 %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1,94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-10,08 %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Tarih-2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1,17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-19,66 %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-4,76 %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Coğrafya-2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2,32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-23,47 %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2,01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-15,59 %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592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Felsefe Grubu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12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1,64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1,20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-26,59 %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2,10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1,78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-15,24 %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Din Kültürü ve Ahlak Bilgisi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1,84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1,55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-15,71 %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0,94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0,76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-19,49 %</a:t>
                      </a:r>
                      <a:endParaRPr lang="tr-T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357686" y="6286520"/>
          <a:ext cx="928694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   10,43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7786710" y="6286520"/>
          <a:ext cx="1000132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    3,86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63949" y="2780928"/>
            <a:ext cx="6216125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tr-TR" sz="2800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T.C.</a:t>
            </a:r>
          </a:p>
          <a:p>
            <a:pPr algn="ctr"/>
            <a:r>
              <a:rPr lang="tr-TR" sz="2800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BAŞİSKELE KAYMAKAMLIĞI</a:t>
            </a:r>
            <a:endParaRPr lang="tr-TR" sz="2800" dirty="0">
              <a:solidFill>
                <a:prstClr val="whit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tr-TR" sz="2800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İLÇE </a:t>
            </a:r>
            <a:r>
              <a:rPr lang="tr-TR" sz="2800" dirty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MİLLİ EĞİTİM MÜDÜRLÜĞÜ</a:t>
            </a:r>
          </a:p>
          <a:p>
            <a:r>
              <a:rPr lang="tr-TR" dirty="0" smtClean="0">
                <a:solidFill>
                  <a:prstClr val="white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TEŞEKKÜR EDERİZ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850707" y="6093296"/>
            <a:ext cx="323530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spc="3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.: </a:t>
            </a:r>
            <a:r>
              <a:rPr lang="tr-TR" sz="2400" spc="3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TEMMUZ 2020 </a:t>
            </a:r>
            <a:r>
              <a:rPr lang="tr-TR" sz="2400" spc="3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:.</a:t>
            </a:r>
          </a:p>
        </p:txBody>
      </p:sp>
      <p:pic>
        <p:nvPicPr>
          <p:cNvPr id="7" name="Picture 2" descr="ilce_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76672"/>
            <a:ext cx="1882027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2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085880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OKUL ÖNCESİ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RESMİ ANAOKULLAR                            ÖZEL ANAOKULLAR</a:t>
            </a:r>
          </a:p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79214"/>
              </p:ext>
            </p:extLst>
          </p:nvPr>
        </p:nvGraphicFramePr>
        <p:xfrm>
          <a:off x="611560" y="2276872"/>
          <a:ext cx="3835400" cy="72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4175106072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BAŞİSKELE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874403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GÜL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BAHÇESİ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17068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 SEVGİ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9868969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38221"/>
              </p:ext>
            </p:extLst>
          </p:nvPr>
        </p:nvGraphicFramePr>
        <p:xfrm>
          <a:off x="4860032" y="2276872"/>
          <a:ext cx="4102100" cy="2448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727403457"/>
                    </a:ext>
                  </a:extLst>
                </a:gridCol>
              </a:tblGrid>
              <a:tr h="20779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AHSEN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0256164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AKADEMİ ÇOCUK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45432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BAHÇECİK YILDIZLAR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957263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BALARISI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80048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BAŞİSKELE YILDIZLAR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136643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BİLGİLİ KÜLTÜR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920487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ÇOCUK KASABASI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4665402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KOCAELİ İSTEK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7930523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LİMONEVİ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159597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10 -ÖZEL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MERYEM HATUN SEVGİ TANESİ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195436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11- ÖZEL </a:t>
                      </a:r>
                      <a:r>
                        <a:rPr lang="tr-T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SİMA ANAOKULU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20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2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6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TEMEL EĞİTİM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RESMİ İLKOKULLAR                                ÖZEL İLKOKULLAR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44226"/>
              </p:ext>
            </p:extLst>
          </p:nvPr>
        </p:nvGraphicFramePr>
        <p:xfrm>
          <a:off x="251520" y="2060848"/>
          <a:ext cx="41783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40">
                  <a:extLst>
                    <a:ext uri="{9D8B030D-6E8A-4147-A177-3AD203B41FA5}">
                      <a16:colId xmlns:a16="http://schemas.microsoft.com/office/drawing/2014/main" val="2629077370"/>
                    </a:ext>
                  </a:extLst>
                </a:gridCol>
                <a:gridCol w="3835660">
                  <a:extLst>
                    <a:ext uri="{9D8B030D-6E8A-4147-A177-3AD203B41FA5}">
                      <a16:colId xmlns:a16="http://schemas.microsoft.com/office/drawing/2014/main" val="1126186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BAHÇECİK DAMLAR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551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BAHÇECİK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0655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GÜBRETAŞ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147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KARTONSAN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6375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MAHMUTPAŞA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3435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DOĞANTEPE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704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KARŞIYAKA BARBAROS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0416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KULLAR HACI MUSTAFA ÖZSOY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215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KULLAR KARTONSAN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514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KULLAR MUSTAFA KEMAL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334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MEHMET SÜHA UÇAR BAHÇECİK KÖRFEZ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9495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MİSAK-I MİLLİ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926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SEYMEN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745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VALİ İHSAN DEDE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303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YENİKÖY DENİZDİBİ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80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YENİKÖY HAYAT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253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YENİKÖY SEPETLİPINAR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6193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YEŞİLKENT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54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YUVACIK AYDINKENT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193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YUVACIK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777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YUVACIK LEVENT KIRCA-OYA BAŞAR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3387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YUVACIK SERDAR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788173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04945"/>
              </p:ext>
            </p:extLst>
          </p:nvPr>
        </p:nvGraphicFramePr>
        <p:xfrm>
          <a:off x="4681340" y="2060848"/>
          <a:ext cx="4211140" cy="2520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724">
                  <a:extLst>
                    <a:ext uri="{9D8B030D-6E8A-4147-A177-3AD203B41FA5}">
                      <a16:colId xmlns:a16="http://schemas.microsoft.com/office/drawing/2014/main" val="474444363"/>
                    </a:ext>
                  </a:extLst>
                </a:gridCol>
                <a:gridCol w="3897416">
                  <a:extLst>
                    <a:ext uri="{9D8B030D-6E8A-4147-A177-3AD203B41FA5}">
                      <a16:colId xmlns:a16="http://schemas.microsoft.com/office/drawing/2014/main" val="2668237204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DOĞA BİLİM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28204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ÖZEL BAŞİSKELE SULTAN ANNE İLKOKULU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705806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UĞUR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2767675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ÖZEL KOCAELİ BİLGİLİ KÜLTÜR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1559495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İSTEK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29565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KÜÇÜK KANATLAR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560146"/>
                  </a:ext>
                </a:extLst>
              </a:tr>
              <a:tr h="244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MURAT YILDIRIM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517989"/>
                  </a:ext>
                </a:extLst>
              </a:tr>
              <a:tr h="244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NADİDE İLKOKULU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181148"/>
                  </a:ext>
                </a:extLst>
              </a:tr>
              <a:tr h="244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ÖZEL YEDİİKLİM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674078"/>
                  </a:ext>
                </a:extLst>
              </a:tr>
              <a:tr h="2443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TED ÖZEL KOCAELİ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143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3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4196"/>
          </a:xfrm>
        </p:spPr>
        <p:txBody>
          <a:bodyPr/>
          <a:lstStyle/>
          <a:p>
            <a:r>
              <a:rPr lang="tr-TR" dirty="0">
                <a:latin typeface="+mn-lt"/>
              </a:rPr>
              <a:t>TEMEL EĞİTİM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RESMİ ORTAOKULLAR                          ÖZEL ORTAOKULLAR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32123"/>
              </p:ext>
            </p:extLst>
          </p:nvPr>
        </p:nvGraphicFramePr>
        <p:xfrm>
          <a:off x="251520" y="2060848"/>
          <a:ext cx="41783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640">
                  <a:extLst>
                    <a:ext uri="{9D8B030D-6E8A-4147-A177-3AD203B41FA5}">
                      <a16:colId xmlns:a16="http://schemas.microsoft.com/office/drawing/2014/main" val="1719429436"/>
                    </a:ext>
                  </a:extLst>
                </a:gridCol>
                <a:gridCol w="3835660">
                  <a:extLst>
                    <a:ext uri="{9D8B030D-6E8A-4147-A177-3AD203B41FA5}">
                      <a16:colId xmlns:a16="http://schemas.microsoft.com/office/drawing/2014/main" val="28888933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BAHÇECİK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7627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GÜBRETAŞ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863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KARTONSAN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01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MAHMUTPAŞA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838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DOĞANTEPE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830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KULLAR HACI MUSTAFA ÖZSOY ORTAOKULU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0345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KULLAR KARTONSAN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7618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KULLAR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956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MİSAK-I MİLLİ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2328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MUSTAFA BEKÇİ BAHÇECİK KÖRFEZ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405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ŞEHİT EMRAH SAPA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711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ŞEHİT YUNUS EMRE EZER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7387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VEZİRÇİFTLİĞİ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049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YENİKÖY DENİZDİBİ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543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YENİKÖY HAYAT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264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YENİKÖY SEPETLİPINAR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81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YEŞİLKENT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82570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YUVACIK AYDINKENT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573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YUVACIK LEVENT KIRCA-OYA BAŞAR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232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YUVACIK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211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YUVACIK SERDAR ORTAOKULU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503488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08711"/>
              </p:ext>
            </p:extLst>
          </p:nvPr>
        </p:nvGraphicFramePr>
        <p:xfrm>
          <a:off x="4657443" y="2060848"/>
          <a:ext cx="4163029" cy="244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40">
                  <a:extLst>
                    <a:ext uri="{9D8B030D-6E8A-4147-A177-3AD203B41FA5}">
                      <a16:colId xmlns:a16="http://schemas.microsoft.com/office/drawing/2014/main" val="3571427605"/>
                    </a:ext>
                  </a:extLst>
                </a:gridCol>
                <a:gridCol w="3852889">
                  <a:extLst>
                    <a:ext uri="{9D8B030D-6E8A-4147-A177-3AD203B41FA5}">
                      <a16:colId xmlns:a16="http://schemas.microsoft.com/office/drawing/2014/main" val="1513963697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DOĞA BİLİM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567876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BAŞİSKELE UĞUR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627777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GENÇ KANATLAR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260862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İZMİT FİNAL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43439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BİLGİLİ KÜLTÜR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541657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KOCAELİ İSTEK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19198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MURAT YILDIRIM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3042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NADİDE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498262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ÖZEL YEDİİKLİM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11108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TED KOCAELİ ÖZEL ORTAOKULU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164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90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085880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DİN ÖĞRETİM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RESMİ İMAM HATİP ORTAOKULLARI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RESMİ ANADOLU İMAM HATİP LİSESİ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15724"/>
              </p:ext>
            </p:extLst>
          </p:nvPr>
        </p:nvGraphicFramePr>
        <p:xfrm>
          <a:off x="1475656" y="2420888"/>
          <a:ext cx="6192688" cy="125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829">
                  <a:extLst>
                    <a:ext uri="{9D8B030D-6E8A-4147-A177-3AD203B41FA5}">
                      <a16:colId xmlns:a16="http://schemas.microsoft.com/office/drawing/2014/main" val="2398823565"/>
                    </a:ext>
                  </a:extLst>
                </a:gridCol>
                <a:gridCol w="5684859">
                  <a:extLst>
                    <a:ext uri="{9D8B030D-6E8A-4147-A177-3AD203B41FA5}">
                      <a16:colId xmlns:a16="http://schemas.microsoft.com/office/drawing/2014/main" val="1779872190"/>
                    </a:ext>
                  </a:extLst>
                </a:gridCol>
              </a:tblGrid>
              <a:tr h="417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BAŞİSKELE ALTINKENT İMAM HATİP ORTAOKULU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492866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KULLAR İMAM HATİP ORTAOKULU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829478"/>
                  </a:ext>
                </a:extLst>
              </a:tr>
              <a:tr h="4171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YUVACIK İMAM HATİP ORTAOKULU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982212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07521"/>
              </p:ext>
            </p:extLst>
          </p:nvPr>
        </p:nvGraphicFramePr>
        <p:xfrm>
          <a:off x="1475656" y="4653136"/>
          <a:ext cx="6192688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830">
                  <a:extLst>
                    <a:ext uri="{9D8B030D-6E8A-4147-A177-3AD203B41FA5}">
                      <a16:colId xmlns:a16="http://schemas.microsoft.com/office/drawing/2014/main" val="1188893529"/>
                    </a:ext>
                  </a:extLst>
                </a:gridCol>
                <a:gridCol w="5684858">
                  <a:extLst>
                    <a:ext uri="{9D8B030D-6E8A-4147-A177-3AD203B41FA5}">
                      <a16:colId xmlns:a16="http://schemas.microsoft.com/office/drawing/2014/main" val="208944372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err="1">
                          <a:effectLst/>
                        </a:rPr>
                        <a:t>Başiskele</a:t>
                      </a:r>
                      <a:r>
                        <a:rPr lang="tr-TR" sz="1100" u="none" strike="noStrike" dirty="0">
                          <a:effectLst/>
                        </a:rPr>
                        <a:t> Anadolu İmam Hatip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2324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 err="1">
                          <a:effectLst/>
                        </a:rPr>
                        <a:t>Başiskele</a:t>
                      </a:r>
                      <a:r>
                        <a:rPr lang="tr-TR" sz="1100" u="none" strike="noStrike" dirty="0">
                          <a:effectLst/>
                        </a:rPr>
                        <a:t> Kız Anadolu İmam Hatip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8449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</a:rPr>
                        <a:t>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Şehit Ozan Özen  Anadolu İmam Hatip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610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YÜKSEKÖĞRETİM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KOCAELİ </a:t>
            </a:r>
            <a:r>
              <a:rPr lang="tr-TR" dirty="0"/>
              <a:t>ÜNİVERSİTESİ MÜZİK VE BALE ORTAOKULU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93912" y="335699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</a:rPr>
              <a:t>KOCAELİ ÜNİVERSİTESİ MÜZİK VE SAHNE SANATLARI LİSESİ</a:t>
            </a:r>
            <a:r>
              <a:rPr lang="tr-T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752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Decatur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catur">
  <a:themeElements>
    <a:clrScheme name="Özel 2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7FA0"/>
      </a:accent1>
      <a:accent2>
        <a:srgbClr val="47AEB9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b="1" spc="300" dirty="0" smtClean="0">
            <a:solidFill>
              <a:prstClr val="black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Decatur">
  <a:themeElements>
    <a:clrScheme name="Özel 2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7FA0"/>
      </a:accent1>
      <a:accent2>
        <a:srgbClr val="47AEB9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14826</TotalTime>
  <Words>3446</Words>
  <Application>Microsoft Office PowerPoint</Application>
  <PresentationFormat>Ekran Gösterisi (4:3)</PresentationFormat>
  <Paragraphs>1745</Paragraphs>
  <Slides>49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49</vt:i4>
      </vt:variant>
    </vt:vector>
  </HeadingPairs>
  <TitlesOfParts>
    <vt:vector size="70" baseType="lpstr">
      <vt:lpstr>Batang</vt:lpstr>
      <vt:lpstr>SimSun</vt:lpstr>
      <vt:lpstr>Arial</vt:lpstr>
      <vt:lpstr>Arial Tur</vt:lpstr>
      <vt:lpstr>Arial Tur</vt:lpstr>
      <vt:lpstr>Averia</vt:lpstr>
      <vt:lpstr>Bodoni MT</vt:lpstr>
      <vt:lpstr>Bodoni MT Condensed</vt:lpstr>
      <vt:lpstr>CabinSketch</vt:lpstr>
      <vt:lpstr>Calibri</vt:lpstr>
      <vt:lpstr>Cambria</vt:lpstr>
      <vt:lpstr>Candara</vt:lpstr>
      <vt:lpstr>Castellar</vt:lpstr>
      <vt:lpstr>Courier New</vt:lpstr>
      <vt:lpstr>Franklin Gothic Book</vt:lpstr>
      <vt:lpstr>Segoe UI</vt:lpstr>
      <vt:lpstr>Times New Roman</vt:lpstr>
      <vt:lpstr>Wingdings</vt:lpstr>
      <vt:lpstr>4_Decatur</vt:lpstr>
      <vt:lpstr>2_Decatur</vt:lpstr>
      <vt:lpstr>3_Decatur</vt:lpstr>
      <vt:lpstr>PowerPoint Sunusu</vt:lpstr>
      <vt:lpstr>                           İLÇE GENEL DURUMU</vt:lpstr>
      <vt:lpstr>İLÇE GENELİ  RESMİ – ÖZEL OKUL/KURUM SAYILARI</vt:lpstr>
      <vt:lpstr>İLÇE GENELİ  RESMİ ÖZEL OKUL / KURUM SAYILARI</vt:lpstr>
      <vt:lpstr>OKUL ÖNCESİ</vt:lpstr>
      <vt:lpstr>TEMEL EĞİTİM</vt:lpstr>
      <vt:lpstr>TEMEL EĞİTİM</vt:lpstr>
      <vt:lpstr>DİN ÖĞRETİM</vt:lpstr>
      <vt:lpstr>YÜKSEKÖĞRETİM</vt:lpstr>
      <vt:lpstr>ORTAÖĞRETİM</vt:lpstr>
      <vt:lpstr>MESLEKİ EĞİTİM</vt:lpstr>
      <vt:lpstr>TÜRLERE GÖRE  OKUL, ÖĞRETMEN VE ÖĞRENCİ DURUMU </vt:lpstr>
      <vt:lpstr>BAŞİSKELE  İLÇESİ DERSLİK , ŞUBE  ve ÖĞRETMEN BAŞINA DÜŞEN ÖĞRENCİ SAYILARI</vt:lpstr>
      <vt:lpstr>BAŞİSKELE İLÇESİ  TÜRLERE GÖRE  OKUL SAYILARININ ORANI</vt:lpstr>
      <vt:lpstr>BAŞİSKELE  İLÇESİ   OKULLAŞMA ORANLARI ( İLKOKUL – ORTAOKUL - ORTAÖĞRETİM) 2020 yılı</vt:lpstr>
      <vt:lpstr>BAŞİSKELE İLÇESİ OKUL ÖNCESİ BİLGİLERİ – MEVCUT DURUM ( TÜM YAŞ GRUPLARI DAHİLDİR )</vt:lpstr>
      <vt:lpstr>BAŞİSKELE  İLÇESİ İLKOKUL BİLGİLERİ (TOPLAM)</vt:lpstr>
      <vt:lpstr>BAŞİSKELE İLÇESİ  ORTAOKUL BİLGİLERİ (TOPLAM)</vt:lpstr>
      <vt:lpstr>BAŞİSKELE İLÇESİ  ORTAÖĞRETİM BİLGİLERİ (TOPLAM)</vt:lpstr>
      <vt:lpstr>İLÇE NORM MEVCUT İHTİYAÇ DURUMU</vt:lpstr>
      <vt:lpstr>BRANŞLAR BAZINDA NORM KADROYA GÖRE İHTİYAÇ - FAZLA DURUMU</vt:lpstr>
      <vt:lpstr>İŞKUR (TYP) KAPSAMINDA ve GEÇİCİ İŞÇİ STATÜSÜNDE İLÇEMİZDE  İSTİHDAM EDİLEN PERSONEL SAYISI  (2019-2020)       22.06.2020 Tarihli verilerdir.</vt:lpstr>
      <vt:lpstr>BAŞİSKELE  İLÇESİ   2019 - 2020 EĞİTİM - ÖĞRETİM YILI  TÜRLERE GÖRE ÖZEL OKUL SAYILARI</vt:lpstr>
      <vt:lpstr>BAŞİSKELE İLÇESİ   2019 - 2020 EĞİTİM - ÖĞRETİM YILI  ÖZEL ÖĞRETİM KURUMLARI BAZINDA SAYILARI</vt:lpstr>
      <vt:lpstr>BAŞİSKELE İLÇE HALK EĞİTİMİ MERKEZİ MÜDÜRLÜĞÜNCE AÇILAN KURSLARA İLİŞKİN SAYISAL VERİLER  (OKUMA YAZMA, MESLEK KURSLARI ve GENEL KURSLAR)</vt:lpstr>
      <vt:lpstr>BAŞİSKELE İLÇESİNDE OKULLAR HAYAT OLSUN PROJESİ KAPSAMINDA YAPILAN ETKİNLİKLERE İLİŞKİN SAYISAL VERİLER</vt:lpstr>
      <vt:lpstr>BAŞİSKELE İLÇESİ ÖZEL ORTAÖĞRENİM ve YÜKSEK ÖĞRENİM   YURT SAYISI ve KAPASİTELERİ</vt:lpstr>
      <vt:lpstr>ÖZEL ORTAÖĞRENİM YURTLARI</vt:lpstr>
      <vt:lpstr>ÖZEL  TEMEL EĞİTİM YURTLARI</vt:lpstr>
      <vt:lpstr>ÖZEL YÜKSEKÖĞRENİM YURTLARI</vt:lpstr>
      <vt:lpstr>BAŞİSKELE İLÇESİ  DESTEKLEME ve YETİŞTİRME KURSLARI  KATILIM VERİLERİ (2018-2019 ve 2019-2020) </vt:lpstr>
      <vt:lpstr>BAŞİSKELE İLÇESİ  ÖZEL EĞİTİM VERİLERİ</vt:lpstr>
      <vt:lpstr>BAŞİSKELE İLÇESİ  KAYNAŞTIRMA EĞİTİMİNE TABİ ÖĞRENCİ SAYILARI</vt:lpstr>
      <vt:lpstr>BAŞİSKELE İLÇESİ, FATİH PROJESİ  ETKİLEŞİMLİ TAHTA ve TABLET BİLGİSAYAR VERİLERİ</vt:lpstr>
      <vt:lpstr>BAŞİSKELE İLÇESİ  2005 -2019 YILLARI ARASI ARGE PROJELERİ KAPSAMINDA İLÇE GENELİ YURT DIŞI ÇIKIŞ İSTATİSTİKLERİ</vt:lpstr>
      <vt:lpstr>BAŞİSKELE İLÇESİ  SON 3 YILLIK  ÜCRETSİZ DERS KİTABI DAĞITIMI SAYISI</vt:lpstr>
      <vt:lpstr>    İŞ SAĞLIĞI ve GÜVENLİĞİ EĞİTİMLERİ PERSONEL SAYISINA GÖRE                                      EĞİTİM TAMAMLAMA ORANLARI</vt:lpstr>
      <vt:lpstr>BAŞİSKELE İLÇESİ, SIĞINMACI ÖĞRENCİLERİN DURUMU  (SURİYELİ ÖĞRENCİLER) </vt:lpstr>
      <vt:lpstr>BAŞİSKELE İLÇESİ YABANCI ÖĞRENCİLERE YÖNELİK  YAYGIN EĞİTİM FAALİYETLERİ (2019-2020) (TÜRKÇE KURSLARI)</vt:lpstr>
      <vt:lpstr>TAŞIMALI EĞİTİM BİLGİLERİ  İLÇE TOPLAMI 2019-2020</vt:lpstr>
      <vt:lpstr>TEMEL EĞİTİM ( İLKOKUL + ORTAOKUL )  TAŞIMALI EĞİTİM BİLGİLERİ  2019-2020</vt:lpstr>
      <vt:lpstr>ORTAÖĞRETİM TAŞIMALI EĞİTİM BİLGİLERİ   2019-2020</vt:lpstr>
      <vt:lpstr>ÖZEL EĞİTİM TAŞIMALI EĞİTİM BİLGİLERİ   2019- 2020</vt:lpstr>
      <vt:lpstr>BAŞİSKELE İLÇESİNDE YAPIMI DEVAM EDEN, SÖZLEŞME, İHALE  VEYA PROJE AŞAMASINDA OLAN EĞİTİM YAPILARI İCMALİ </vt:lpstr>
      <vt:lpstr>PowerPoint Sunusu</vt:lpstr>
      <vt:lpstr>   BAŞİSKELE İLÇE MİLLİ EĞİTİM MÜDÜRLÜĞÜ 2019 YILI LİSELERE GİRİŞ SINAVI NET SAYILARI </vt:lpstr>
      <vt:lpstr>BAŞİSKELE İLÇE MİLLİ EĞİTİM MÜDÜRLÜĞÜ   YKS TÜRKİYE İLÇE NET SAYILARI</vt:lpstr>
      <vt:lpstr>BAŞİSKELE İLÇE MİLLİ EĞİTİM MÜDÜRLÜĞÜ   YKS TÜRKİYE İLÇE NET SAYILARI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MEM</dc:creator>
  <cp:lastModifiedBy>Ecevit NARMAN</cp:lastModifiedBy>
  <cp:revision>1613</cp:revision>
  <cp:lastPrinted>2020-06-19T14:09:29Z</cp:lastPrinted>
  <dcterms:created xsi:type="dcterms:W3CDTF">2013-09-12T06:03:45Z</dcterms:created>
  <dcterms:modified xsi:type="dcterms:W3CDTF">2020-06-22T14:05:58Z</dcterms:modified>
</cp:coreProperties>
</file>